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254_634E982B.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73_32FD9C7A.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266_625285AE.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24A_EF888F78.xml" ContentType="application/vnd.ms-powerpoint.comments+xml"/>
  <Override PartName="/ppt/notesSlides/notesSlide25.xml" ContentType="application/vnd.openxmlformats-officedocument.presentationml.notesSlide+xml"/>
  <Override PartName="/ppt/comments/modernComment_234_E2C4034A.xml" ContentType="application/vnd.ms-powerpoint.comments+xml"/>
  <Override PartName="/ppt/comments/modernComment_237_BF26E07C.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413" r:id="rId2"/>
    <p:sldId id="625" r:id="rId3"/>
    <p:sldId id="565" r:id="rId4"/>
    <p:sldId id="561" r:id="rId5"/>
    <p:sldId id="536" r:id="rId6"/>
    <p:sldId id="608" r:id="rId7"/>
    <p:sldId id="596" r:id="rId8"/>
    <p:sldId id="626" r:id="rId9"/>
    <p:sldId id="605" r:id="rId10"/>
    <p:sldId id="551" r:id="rId11"/>
    <p:sldId id="606" r:id="rId12"/>
    <p:sldId id="609" r:id="rId13"/>
    <p:sldId id="627" r:id="rId14"/>
    <p:sldId id="636" r:id="rId15"/>
    <p:sldId id="621" r:id="rId16"/>
    <p:sldId id="623" r:id="rId17"/>
    <p:sldId id="612" r:id="rId18"/>
    <p:sldId id="614" r:id="rId19"/>
    <p:sldId id="638" r:id="rId20"/>
    <p:sldId id="624" r:id="rId21"/>
    <p:sldId id="634" r:id="rId22"/>
    <p:sldId id="589" r:id="rId23"/>
    <p:sldId id="632" r:id="rId24"/>
    <p:sldId id="590" r:id="rId25"/>
    <p:sldId id="628" r:id="rId26"/>
    <p:sldId id="629" r:id="rId27"/>
    <p:sldId id="630" r:id="rId28"/>
    <p:sldId id="631" r:id="rId29"/>
    <p:sldId id="586" r:id="rId30"/>
    <p:sldId id="502" r:id="rId31"/>
    <p:sldId id="595" r:id="rId32"/>
    <p:sldId id="564" r:id="rId33"/>
    <p:sldId id="567" r:id="rId34"/>
    <p:sldId id="597" r:id="rId35"/>
    <p:sldId id="599" r:id="rId36"/>
    <p:sldId id="601" r:id="rId37"/>
    <p:sldId id="600" r:id="rId38"/>
  </p:sldIdLst>
  <p:sldSz cx="12192000" cy="6858000"/>
  <p:notesSz cx="9283700" cy="6997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C5F9B4-E4E4-489E-B09E-27F126744EA2}">
          <p14:sldIdLst>
            <p14:sldId id="413"/>
            <p14:sldId id="625"/>
            <p14:sldId id="565"/>
            <p14:sldId id="561"/>
            <p14:sldId id="536"/>
            <p14:sldId id="608"/>
            <p14:sldId id="596"/>
            <p14:sldId id="626"/>
            <p14:sldId id="605"/>
            <p14:sldId id="551"/>
            <p14:sldId id="606"/>
            <p14:sldId id="609"/>
            <p14:sldId id="627"/>
            <p14:sldId id="636"/>
            <p14:sldId id="621"/>
            <p14:sldId id="623"/>
            <p14:sldId id="612"/>
            <p14:sldId id="614"/>
            <p14:sldId id="638"/>
            <p14:sldId id="624"/>
            <p14:sldId id="634"/>
            <p14:sldId id="589"/>
            <p14:sldId id="632"/>
            <p14:sldId id="590"/>
            <p14:sldId id="628"/>
            <p14:sldId id="629"/>
            <p14:sldId id="630"/>
            <p14:sldId id="631"/>
            <p14:sldId id="586"/>
            <p14:sldId id="502"/>
            <p14:sldId id="595"/>
            <p14:sldId id="564"/>
            <p14:sldId id="567"/>
            <p14:sldId id="597"/>
            <p14:sldId id="599"/>
            <p14:sldId id="601"/>
            <p14:sldId id="600"/>
          </p14:sldIdLst>
        </p14:section>
      </p14:sectionLst>
    </p:ext>
    <p:ext uri="{EFAFB233-063F-42B5-8137-9DF3F51BA10A}">
      <p15:sldGuideLst xmlns:p15="http://schemas.microsoft.com/office/powerpoint/2012/main">
        <p15:guide id="2" pos="3840" userDrawn="1">
          <p15:clr>
            <a:srgbClr val="A4A3A4"/>
          </p15:clr>
        </p15:guide>
        <p15:guide id="3" pos="336" userDrawn="1">
          <p15:clr>
            <a:srgbClr val="A4A3A4"/>
          </p15:clr>
        </p15:guide>
        <p15:guide id="4"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E0AA48-5548-4189-6AF9-1B3AF9A55815}" name="Hammond, Joshua E" initials="JH" userId="S::jeh5275@eid.utexas.edu::89644dc6-6c69-4b8e-b885-c13e7939f22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elley, Morgan T" initials="KMT" lastIdx="5" clrIdx="0">
    <p:extLst>
      <p:ext uri="{19B8F6BF-5375-455C-9EA6-DF929625EA0E}">
        <p15:presenceInfo xmlns:p15="http://schemas.microsoft.com/office/powerpoint/2012/main" userId="S-1-5-21-527237240-963894560-725345543-9325626" providerId="AD"/>
      </p:ext>
    </p:extLst>
  </p:cmAuthor>
  <p:cmAuthor id="2" name="Otashu, Joannah I" initials="OJI" lastIdx="1" clrIdx="1">
    <p:extLst>
      <p:ext uri="{19B8F6BF-5375-455C-9EA6-DF929625EA0E}">
        <p15:presenceInfo xmlns:p15="http://schemas.microsoft.com/office/powerpoint/2012/main" userId="S-1-5-21-527237240-963894560-725345543-9084558" providerId="AD"/>
      </p:ext>
    </p:extLst>
  </p:cmAuthor>
  <p:cmAuthor id="3" name="Baldea, Michael" initials="BM" lastIdx="9" clrIdx="2">
    <p:extLst>
      <p:ext uri="{19B8F6BF-5375-455C-9EA6-DF929625EA0E}">
        <p15:presenceInfo xmlns:p15="http://schemas.microsoft.com/office/powerpoint/2012/main" userId="S-1-5-21-527237240-963894560-725345543-56712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FFFF00"/>
    <a:srgbClr val="00A9B7"/>
    <a:srgbClr val="005F86"/>
    <a:srgbClr val="FFD600"/>
    <a:srgbClr val="A6CD57"/>
    <a:srgbClr val="579D42"/>
    <a:srgbClr val="9CADB7"/>
    <a:srgbClr val="D6D2C4"/>
    <a:srgbClr val="F89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BB4C1-1BBD-4B7B-BF6A-D5EEDBD9DE08}" v="138" dt="2025-09-05T02:52:46.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0" autoAdjust="0"/>
    <p:restoredTop sz="74664" autoAdjust="0"/>
  </p:normalViewPr>
  <p:slideViewPr>
    <p:cSldViewPr snapToGrid="0">
      <p:cViewPr varScale="1">
        <p:scale>
          <a:sx n="146" d="100"/>
          <a:sy n="146" d="100"/>
        </p:scale>
        <p:origin x="1632" y="176"/>
      </p:cViewPr>
      <p:guideLst>
        <p:guide pos="3840"/>
        <p:guide pos="336"/>
        <p:guide orient="horz" pos="2160"/>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commentAuthors" Target="commentAuthors.xml"/></Relationships>
</file>

<file path=ppt/comments/modernComment_234_E2C4034A.xml><?xml version="1.0" encoding="utf-8"?>
<p188:cmLst xmlns:a="http://schemas.openxmlformats.org/drawingml/2006/main" xmlns:r="http://schemas.openxmlformats.org/officeDocument/2006/relationships" xmlns:p188="http://schemas.microsoft.com/office/powerpoint/2018/8/main">
  <p188:cm id="{1BCA68C6-8AEB-407B-A9E8-9FBC3730D898}" authorId="{6BE0AA48-5548-4189-6AF9-1B3AF9A55815}" created="2025-08-04T18:26:40.036">
    <ac:deMkLst xmlns:ac="http://schemas.microsoft.com/office/drawing/2013/main/command">
      <pc:docMk xmlns:pc="http://schemas.microsoft.com/office/powerpoint/2013/main/command"/>
      <pc:sldMk xmlns:pc="http://schemas.microsoft.com/office/powerpoint/2013/main/command" cId="3804496714" sldId="564"/>
      <ac:grpSpMk id="146" creationId="{9727BFD1-0E8D-581E-03FC-A00167CC62D2}"/>
    </ac:deMkLst>
    <p188:txBody>
      <a:bodyPr/>
      <a:lstStyle/>
      <a:p>
        <a:r>
          <a:rPr lang="en-US"/>
          <a:t>I don’t love the symbol for transfer learning… Coul come up with something else</a:t>
        </a:r>
      </a:p>
    </p188:txBody>
  </p188:cm>
  <p188:cm id="{F01CC7CE-1E8D-4F49-8412-44FC128B6100}" authorId="{6BE0AA48-5548-4189-6AF9-1B3AF9A55815}" status="resolved" created="2025-08-05T04:07:19.050">
    <pc:sldMkLst xmlns:pc="http://schemas.microsoft.com/office/powerpoint/2013/main/command">
      <pc:docMk/>
      <pc:sldMk cId="3804496714" sldId="564"/>
    </pc:sldMkLst>
    <p188:txBody>
      <a:bodyPr/>
      <a:lstStyle/>
      <a:p>
        <a:r>
          <a:rPr lang="en-US"/>
          <a:t>Add a Pop-up discussing 1) why do transfer learning and 2) some of the intuition of the problem: learning from limited data, not overfitting...</a:t>
        </a:r>
      </a:p>
    </p188:txBody>
  </p188:cm>
</p188:cmLst>
</file>

<file path=ppt/comments/modernComment_237_BF26E07C.xml><?xml version="1.0" encoding="utf-8"?>
<p188:cmLst xmlns:a="http://schemas.openxmlformats.org/drawingml/2006/main" xmlns:r="http://schemas.openxmlformats.org/officeDocument/2006/relationships" xmlns:p188="http://schemas.microsoft.com/office/powerpoint/2018/8/main">
  <p188:cm id="{E2884B60-812E-4EDD-B5A9-923336141F37}" authorId="{6BE0AA48-5548-4189-6AF9-1B3AF9A55815}" status="resolved" created="2025-08-04T18:26:40.036">
    <ac:deMkLst xmlns:ac="http://schemas.microsoft.com/office/drawing/2013/main/command">
      <pc:docMk xmlns:pc="http://schemas.microsoft.com/office/powerpoint/2013/main/command"/>
      <pc:sldMk xmlns:pc="http://schemas.microsoft.com/office/powerpoint/2013/main/command" cId="3206996092" sldId="567"/>
      <ac:grpSpMk id="146" creationId="{8A19A607-669B-DF58-5CF4-1E45A7EF75E1}"/>
    </ac:deMkLst>
    <p188:txBody>
      <a:bodyPr/>
      <a:lstStyle/>
      <a:p>
        <a:r>
          <a:rPr lang="en-US"/>
          <a:t>I don’t love the symbol for transfer learning… Coul come up with something else</a:t>
        </a:r>
      </a:p>
    </p188:txBody>
  </p188:cm>
</p188:cmLst>
</file>

<file path=ppt/comments/modernComment_24A_EF888F78.xml><?xml version="1.0" encoding="utf-8"?>
<p188:cmLst xmlns:a="http://schemas.openxmlformats.org/drawingml/2006/main" xmlns:r="http://schemas.openxmlformats.org/officeDocument/2006/relationships" xmlns:p188="http://schemas.microsoft.com/office/powerpoint/2018/8/main">
  <p188:cm id="{3532181E-1544-A446-93A8-0F537F7CA3AC}" authorId="{6BE0AA48-5548-4189-6AF9-1B3AF9A55815}" created="2025-08-14T14:18:25.052">
    <pc:sldMkLst xmlns:pc="http://schemas.microsoft.com/office/powerpoint/2013/main/command">
      <pc:docMk/>
      <pc:sldMk cId="757245939" sldId="576"/>
    </pc:sldMkLst>
    <p188:txBody>
      <a:bodyPr/>
      <a:lstStyle/>
      <a:p>
        <a:r>
          <a:rPr lang="en-US"/>
          <a:t>Clarify and clean up verbage etc here</a:t>
        </a:r>
      </a:p>
    </p188:txBody>
  </p188:cm>
</p188:cmLst>
</file>

<file path=ppt/comments/modernComment_254_634E982B.xml><?xml version="1.0" encoding="utf-8"?>
<p188:cmLst xmlns:a="http://schemas.openxmlformats.org/drawingml/2006/main" xmlns:r="http://schemas.openxmlformats.org/officeDocument/2006/relationships" xmlns:p188="http://schemas.microsoft.com/office/powerpoint/2018/8/main">
  <p188:cm id="{E6006365-C6C4-C749-A1F6-E1A4ADEBFA50}" authorId="{6BE0AA48-5548-4189-6AF9-1B3AF9A55815}" created="2025-09-03T17:21:44.342">
    <ac:deMkLst xmlns:ac="http://schemas.microsoft.com/office/drawing/2013/main/command">
      <pc:docMk xmlns:pc="http://schemas.microsoft.com/office/powerpoint/2013/main/command"/>
      <pc:sldMk xmlns:pc="http://schemas.microsoft.com/office/powerpoint/2013/main/command" cId="1666095147" sldId="596"/>
      <ac:picMk id="10" creationId="{2403A158-3933-52A0-4B23-D1E2BF61CA5D}"/>
    </ac:deMkLst>
    <p188:txBody>
      <a:bodyPr/>
      <a:lstStyle/>
      <a:p>
        <a:r>
          <a:rPr lang="en-US"/>
          <a:t>make model predictions have x markers?</a:t>
        </a:r>
      </a:p>
    </p188:txBody>
  </p188:cm>
</p188:cmLst>
</file>

<file path=ppt/comments/modernComment_266_625285AE.xml><?xml version="1.0" encoding="utf-8"?>
<p188:cmLst xmlns:a="http://schemas.openxmlformats.org/drawingml/2006/main" xmlns:r="http://schemas.openxmlformats.org/officeDocument/2006/relationships" xmlns:p188="http://schemas.microsoft.com/office/powerpoint/2018/8/main">
  <p188:cm id="{C4E208ED-7631-764D-A914-B23F0A4A82FB}" authorId="{6BE0AA48-5548-4189-6AF9-1B3AF9A55815}" created="2025-09-03T18:43:03.010">
    <ac:deMkLst xmlns:ac="http://schemas.microsoft.com/office/drawing/2013/main/command">
      <pc:docMk xmlns:pc="http://schemas.microsoft.com/office/powerpoint/2013/main/command"/>
      <pc:sldMk xmlns:pc="http://schemas.microsoft.com/office/powerpoint/2013/main/command" cId="1649575342" sldId="614"/>
      <ac:picMk id="23" creationId="{843C11F9-BD07-72EE-55C2-E5BE894A08CE}"/>
    </ac:deMkLst>
    <p188:txBody>
      <a:bodyPr/>
      <a:lstStyle/>
      <a:p>
        <a:r>
          <a:rPr lang="en-US"/>
          <a:t>colors to match previous</a:t>
        </a:r>
      </a:p>
    </p188:txBody>
  </p188:cm>
</p188:cmLst>
</file>

<file path=ppt/comments/modernComment_273_32FD9C7A.xml><?xml version="1.0" encoding="utf-8"?>
<p188:cmLst xmlns:a="http://schemas.openxmlformats.org/drawingml/2006/main" xmlns:r="http://schemas.openxmlformats.org/officeDocument/2006/relationships" xmlns:p188="http://schemas.microsoft.com/office/powerpoint/2018/8/main">
  <p188:cm id="{FBD61FC4-CDAC-4A28-9780-0593858D1163}" authorId="{6BE0AA48-5548-4189-6AF9-1B3AF9A55815}" created="2025-09-04T03:58:13.158">
    <ac:deMkLst xmlns:ac="http://schemas.microsoft.com/office/drawing/2013/main/command">
      <pc:docMk xmlns:pc="http://schemas.microsoft.com/office/powerpoint/2013/main/command"/>
      <pc:sldMk xmlns:pc="http://schemas.microsoft.com/office/powerpoint/2013/main/command" cId="855481466" sldId="627"/>
      <ac:picMk id="5" creationId="{601054CA-E1D3-4957-63A4-28D570662FB0}"/>
    </ac:deMkLst>
    <p188:txBody>
      <a:bodyPr/>
      <a:lstStyle/>
      <a:p>
        <a:r>
          <a:rPr lang="en-US"/>
          <a:t>Can I change the labels to just wrap?</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2656" cy="35060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58939" y="0"/>
            <a:ext cx="4022656" cy="350603"/>
          </a:xfrm>
          <a:prstGeom prst="rect">
            <a:avLst/>
          </a:prstGeom>
        </p:spPr>
        <p:txBody>
          <a:bodyPr vert="horz" lIns="91440" tIns="45720" rIns="91440" bIns="45720" rtlCol="0"/>
          <a:lstStyle>
            <a:lvl1pPr algn="r">
              <a:defRPr sz="1200"/>
            </a:lvl1pPr>
          </a:lstStyle>
          <a:p>
            <a:fld id="{65168782-3EBC-496C-9376-E4D442A6EFE7}" type="datetimeFigureOut">
              <a:rPr lang="en-US" smtClean="0"/>
              <a:t>9/7/25</a:t>
            </a:fld>
            <a:endParaRPr lang="en-US"/>
          </a:p>
        </p:txBody>
      </p:sp>
      <p:sp>
        <p:nvSpPr>
          <p:cNvPr id="4" name="Footer Placeholder 3"/>
          <p:cNvSpPr>
            <a:spLocks noGrp="1"/>
          </p:cNvSpPr>
          <p:nvPr>
            <p:ph type="ftr" sz="quarter" idx="2"/>
          </p:nvPr>
        </p:nvSpPr>
        <p:spPr>
          <a:xfrm>
            <a:off x="1" y="6647098"/>
            <a:ext cx="4022656" cy="35060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58939" y="6647098"/>
            <a:ext cx="4022656" cy="350603"/>
          </a:xfrm>
          <a:prstGeom prst="rect">
            <a:avLst/>
          </a:prstGeom>
        </p:spPr>
        <p:txBody>
          <a:bodyPr vert="horz" lIns="91440" tIns="45720" rIns="91440" bIns="45720" rtlCol="0" anchor="b"/>
          <a:lstStyle>
            <a:lvl1pPr algn="r">
              <a:defRPr sz="1200"/>
            </a:lvl1pPr>
          </a:lstStyle>
          <a:p>
            <a:fld id="{9009DD88-2143-4ABA-AF51-D4AD1311BBC8}" type="slidenum">
              <a:rPr lang="en-US" smtClean="0"/>
              <a:t>‹#›</a:t>
            </a:fld>
            <a:endParaRPr lang="en-US"/>
          </a:p>
        </p:txBody>
      </p:sp>
    </p:spTree>
    <p:extLst>
      <p:ext uri="{BB962C8B-B14F-4D97-AF65-F5344CB8AC3E}">
        <p14:creationId xmlns:p14="http://schemas.microsoft.com/office/powerpoint/2010/main" val="241605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2937" cy="351100"/>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idx="1"/>
          </p:nvPr>
        </p:nvSpPr>
        <p:spPr>
          <a:xfrm>
            <a:off x="5258616" y="0"/>
            <a:ext cx="4022937" cy="351100"/>
          </a:xfrm>
          <a:prstGeom prst="rect">
            <a:avLst/>
          </a:prstGeom>
        </p:spPr>
        <p:txBody>
          <a:bodyPr vert="horz" lIns="93031" tIns="46516" rIns="93031" bIns="46516" rtlCol="0"/>
          <a:lstStyle>
            <a:lvl1pPr algn="r">
              <a:defRPr sz="1200"/>
            </a:lvl1pPr>
          </a:lstStyle>
          <a:p>
            <a:fld id="{EBC65D1F-3093-46F1-B419-924E2040480B}" type="datetimeFigureOut">
              <a:rPr lang="en-US" smtClean="0"/>
              <a:t>9/7/25</a:t>
            </a:fld>
            <a:endParaRPr lang="en-US"/>
          </a:p>
        </p:txBody>
      </p:sp>
      <p:sp>
        <p:nvSpPr>
          <p:cNvPr id="4" name="Slide Image Placeholder 3"/>
          <p:cNvSpPr>
            <a:spLocks noGrp="1" noRot="1" noChangeAspect="1"/>
          </p:cNvSpPr>
          <p:nvPr>
            <p:ph type="sldImg" idx="2"/>
          </p:nvPr>
        </p:nvSpPr>
        <p:spPr>
          <a:xfrm>
            <a:off x="2543175" y="874713"/>
            <a:ext cx="4197350" cy="2362200"/>
          </a:xfrm>
          <a:prstGeom prst="rect">
            <a:avLst/>
          </a:prstGeom>
          <a:noFill/>
          <a:ln w="12700">
            <a:solidFill>
              <a:prstClr val="black"/>
            </a:solidFill>
          </a:ln>
        </p:spPr>
        <p:txBody>
          <a:bodyPr vert="horz" lIns="93031" tIns="46516" rIns="93031" bIns="46516" rtlCol="0" anchor="ctr"/>
          <a:lstStyle/>
          <a:p>
            <a:endParaRPr lang="en-US"/>
          </a:p>
        </p:txBody>
      </p:sp>
      <p:sp>
        <p:nvSpPr>
          <p:cNvPr id="5" name="Notes Placeholder 4"/>
          <p:cNvSpPr>
            <a:spLocks noGrp="1"/>
          </p:cNvSpPr>
          <p:nvPr>
            <p:ph type="body" sz="quarter" idx="3"/>
          </p:nvPr>
        </p:nvSpPr>
        <p:spPr>
          <a:xfrm>
            <a:off x="928370" y="3367644"/>
            <a:ext cx="7426960" cy="2755344"/>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646601"/>
            <a:ext cx="4022937" cy="351099"/>
          </a:xfrm>
          <a:prstGeom prst="rect">
            <a:avLst/>
          </a:prstGeom>
        </p:spPr>
        <p:txBody>
          <a:bodyPr vert="horz" lIns="93031" tIns="46516" rIns="93031" bIns="46516" rtlCol="0" anchor="b"/>
          <a:lstStyle>
            <a:lvl1pPr algn="l">
              <a:defRPr sz="1200"/>
            </a:lvl1pPr>
          </a:lstStyle>
          <a:p>
            <a:endParaRPr lang="en-US"/>
          </a:p>
        </p:txBody>
      </p:sp>
      <p:sp>
        <p:nvSpPr>
          <p:cNvPr id="7" name="Slide Number Placeholder 6"/>
          <p:cNvSpPr>
            <a:spLocks noGrp="1"/>
          </p:cNvSpPr>
          <p:nvPr>
            <p:ph type="sldNum" sz="quarter" idx="5"/>
          </p:nvPr>
        </p:nvSpPr>
        <p:spPr>
          <a:xfrm>
            <a:off x="5258616" y="6646601"/>
            <a:ext cx="4022937" cy="351099"/>
          </a:xfrm>
          <a:prstGeom prst="rect">
            <a:avLst/>
          </a:prstGeom>
        </p:spPr>
        <p:txBody>
          <a:bodyPr vert="horz" lIns="93031" tIns="46516" rIns="93031" bIns="46516" rtlCol="0" anchor="b"/>
          <a:lstStyle>
            <a:lvl1pPr algn="r">
              <a:defRPr sz="1200"/>
            </a:lvl1pPr>
          </a:lstStyle>
          <a:p>
            <a:fld id="{44C25A92-CC4B-42FB-8E59-4CD9C7491075}" type="slidenum">
              <a:rPr lang="en-US" smtClean="0"/>
              <a:t>‹#›</a:t>
            </a:fld>
            <a:endParaRPr lang="en-US"/>
          </a:p>
        </p:txBody>
      </p:sp>
    </p:spTree>
    <p:extLst>
      <p:ext uri="{BB962C8B-B14F-4D97-AF65-F5344CB8AC3E}">
        <p14:creationId xmlns:p14="http://schemas.microsoft.com/office/powerpoint/2010/main" val="3209192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Thanks. As mentioned, my name is Joshua Hammond. I’m entering the 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year of my PhD at the University of Texas with Dr. Baldea.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I begin, I want to thank Tyler Soderstrom from ExxonMobil for both the financial support, and the collaboration, over the last almost two years</a:t>
            </a:r>
          </a:p>
        </p:txBody>
      </p:sp>
      <p:sp>
        <p:nvSpPr>
          <p:cNvPr id="4" name="Slide Number Placeholder 3"/>
          <p:cNvSpPr>
            <a:spLocks noGrp="1"/>
          </p:cNvSpPr>
          <p:nvPr>
            <p:ph type="sldNum" sz="quarter" idx="5"/>
          </p:nvPr>
        </p:nvSpPr>
        <p:spPr/>
        <p:txBody>
          <a:bodyPr/>
          <a:lstStyle/>
          <a:p>
            <a:fld id="{44C25A92-CC4B-42FB-8E59-4CD9C7491075}" type="slidenum">
              <a:rPr lang="en-US" smtClean="0"/>
              <a:t>1</a:t>
            </a:fld>
            <a:endParaRPr lang="en-US"/>
          </a:p>
        </p:txBody>
      </p:sp>
    </p:spTree>
    <p:extLst>
      <p:ext uri="{BB962C8B-B14F-4D97-AF65-F5344CB8AC3E}">
        <p14:creationId xmlns:p14="http://schemas.microsoft.com/office/powerpoint/2010/main" val="3278967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training, NN parameters are fitted by minimizing the difference between the model prediction (shown as y tilde) and the measurement y. Gradient descent algorithms use first-order information of how each parameter contributes to the loss function--calculated using backpropagation--to update the NN parameters.</a:t>
            </a:r>
          </a:p>
          <a:p>
            <a:endParaRPr lang="en-US" dirty="0"/>
          </a:p>
        </p:txBody>
      </p:sp>
      <p:sp>
        <p:nvSpPr>
          <p:cNvPr id="4" name="Slide Number Placeholder 3"/>
          <p:cNvSpPr>
            <a:spLocks noGrp="1"/>
          </p:cNvSpPr>
          <p:nvPr>
            <p:ph type="sldNum" sz="quarter" idx="5"/>
          </p:nvPr>
        </p:nvSpPr>
        <p:spPr/>
        <p:txBody>
          <a:bodyPr/>
          <a:lstStyle/>
          <a:p>
            <a:fld id="{44C25A92-CC4B-42FB-8E59-4CD9C7491075}" type="slidenum">
              <a:rPr lang="en-US" smtClean="0"/>
              <a:t>10</a:t>
            </a:fld>
            <a:endParaRPr lang="en-US"/>
          </a:p>
        </p:txBody>
      </p:sp>
    </p:spTree>
    <p:extLst>
      <p:ext uri="{BB962C8B-B14F-4D97-AF65-F5344CB8AC3E}">
        <p14:creationId xmlns:p14="http://schemas.microsoft.com/office/powerpoint/2010/main" val="321880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B07E3-548A-41CE-4A9F-E6A7E03A3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C3BAF-654C-D19E-6673-380F1F8B5B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0A6C7D-0108-66F6-FC60-F34647D7881A}"/>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Since we believe that the NN model parameters of the source model will be close to the parameters of the target model, we can use model-updating techniques to evolve model parameters from the source parameters to the target parameters.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such model-updating technique is the Subset Extended Kalman Filter which performs Extended Kalman Filter update steps to a subset of model parameters. This lowers the computational cost of Kalman Filtering while updating parameters using the second-order information available within the process noise and parameter covariance models.</a:t>
            </a:r>
          </a:p>
        </p:txBody>
      </p:sp>
      <p:sp>
        <p:nvSpPr>
          <p:cNvPr id="4" name="Slide Number Placeholder 3">
            <a:extLst>
              <a:ext uri="{FF2B5EF4-FFF2-40B4-BE49-F238E27FC236}">
                <a16:creationId xmlns:a16="http://schemas.microsoft.com/office/drawing/2014/main" id="{3248788B-D681-40C5-621A-B7D31DD92E1F}"/>
              </a:ext>
            </a:extLst>
          </p:cNvPr>
          <p:cNvSpPr>
            <a:spLocks noGrp="1"/>
          </p:cNvSpPr>
          <p:nvPr>
            <p:ph type="sldNum" sz="quarter" idx="5"/>
          </p:nvPr>
        </p:nvSpPr>
        <p:spPr/>
        <p:txBody>
          <a:bodyPr/>
          <a:lstStyle/>
          <a:p>
            <a:fld id="{44C25A92-CC4B-42FB-8E59-4CD9C7491075}" type="slidenum">
              <a:rPr lang="en-US" smtClean="0"/>
              <a:t>11</a:t>
            </a:fld>
            <a:endParaRPr lang="en-US"/>
          </a:p>
        </p:txBody>
      </p:sp>
    </p:spTree>
    <p:extLst>
      <p:ext uri="{BB962C8B-B14F-4D97-AF65-F5344CB8AC3E}">
        <p14:creationId xmlns:p14="http://schemas.microsoft.com/office/powerpoint/2010/main" val="33487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411CC-F2CD-B519-95F1-9944819F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880FA-954B-64DE-B737-25302B3CB4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E712E-60F1-07ED-C713-88FEF1ACE7F3}"/>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We will measure the generalization error of transfer learning techniques by evaluating prediction error on a large dataset from the target system that was withheld during transfer learning.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will compare a control case of no modifications to the source model to finetuning and retraining. Finetuning begins with the source model weights and modifies them. In our case we use either Adam or the Subset Extended Kalman Filter. Retraining in contrast begins by randomly initializing the neural network parameters.</a:t>
            </a:r>
          </a:p>
        </p:txBody>
      </p:sp>
      <p:sp>
        <p:nvSpPr>
          <p:cNvPr id="4" name="Slide Number Placeholder 3">
            <a:extLst>
              <a:ext uri="{FF2B5EF4-FFF2-40B4-BE49-F238E27FC236}">
                <a16:creationId xmlns:a16="http://schemas.microsoft.com/office/drawing/2014/main" id="{61008AF3-4930-657E-B6F5-B3D318C5689C}"/>
              </a:ext>
            </a:extLst>
          </p:cNvPr>
          <p:cNvSpPr>
            <a:spLocks noGrp="1"/>
          </p:cNvSpPr>
          <p:nvPr>
            <p:ph type="sldNum" sz="quarter" idx="5"/>
          </p:nvPr>
        </p:nvSpPr>
        <p:spPr/>
        <p:txBody>
          <a:bodyPr/>
          <a:lstStyle/>
          <a:p>
            <a:fld id="{44C25A92-CC4B-42FB-8E59-4CD9C7491075}" type="slidenum">
              <a:rPr lang="en-US" smtClean="0"/>
              <a:t>12</a:t>
            </a:fld>
            <a:endParaRPr lang="en-US"/>
          </a:p>
        </p:txBody>
      </p:sp>
    </p:spTree>
    <p:extLst>
      <p:ext uri="{BB962C8B-B14F-4D97-AF65-F5344CB8AC3E}">
        <p14:creationId xmlns:p14="http://schemas.microsoft.com/office/powerpoint/2010/main" val="165256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6A011-EE60-7A64-3210-34A3C281D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C8A9F-EFED-9960-8A2A-14D480558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02F01C-4DDF-4DB9-A687-1A8F4B954B3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The two bar plots on the bottom show the loss (on the left) and the cosine similarity of model parameters to the initial parameters for all 4 methods.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Both finetuning and retraining reduce the loss. However high cosine similarity of the finetuning methods indicates that the reduction in loss can be achieved with relatively few changes to the source model, which would require less manual work than retraining the model completely.</a:t>
            </a:r>
          </a:p>
        </p:txBody>
      </p:sp>
      <p:sp>
        <p:nvSpPr>
          <p:cNvPr id="4" name="Slide Number Placeholder 3">
            <a:extLst>
              <a:ext uri="{FF2B5EF4-FFF2-40B4-BE49-F238E27FC236}">
                <a16:creationId xmlns:a16="http://schemas.microsoft.com/office/drawing/2014/main" id="{19BB4D0C-0B2D-09D7-3F8F-1BC422064626}"/>
              </a:ext>
            </a:extLst>
          </p:cNvPr>
          <p:cNvSpPr>
            <a:spLocks noGrp="1"/>
          </p:cNvSpPr>
          <p:nvPr>
            <p:ph type="sldNum" sz="quarter" idx="5"/>
          </p:nvPr>
        </p:nvSpPr>
        <p:spPr/>
        <p:txBody>
          <a:bodyPr/>
          <a:lstStyle/>
          <a:p>
            <a:fld id="{44C25A92-CC4B-42FB-8E59-4CD9C7491075}" type="slidenum">
              <a:rPr lang="en-US" smtClean="0"/>
              <a:t>13</a:t>
            </a:fld>
            <a:endParaRPr lang="en-US"/>
          </a:p>
        </p:txBody>
      </p:sp>
    </p:spTree>
    <p:extLst>
      <p:ext uri="{BB962C8B-B14F-4D97-AF65-F5344CB8AC3E}">
        <p14:creationId xmlns:p14="http://schemas.microsoft.com/office/powerpoint/2010/main" val="226497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how the model weights evolve during finetuning, the changes are distributed through out the model for the models that use Adam and the SEKF.</a:t>
            </a:r>
          </a:p>
        </p:txBody>
      </p:sp>
      <p:sp>
        <p:nvSpPr>
          <p:cNvPr id="4" name="Slide Number Placeholder 3"/>
          <p:cNvSpPr>
            <a:spLocks noGrp="1"/>
          </p:cNvSpPr>
          <p:nvPr>
            <p:ph type="sldNum" sz="quarter" idx="5"/>
          </p:nvPr>
        </p:nvSpPr>
        <p:spPr/>
        <p:txBody>
          <a:bodyPr/>
          <a:lstStyle/>
          <a:p>
            <a:fld id="{44C25A92-CC4B-42FB-8E59-4CD9C7491075}" type="slidenum">
              <a:rPr lang="en-US" smtClean="0"/>
              <a:t>14</a:t>
            </a:fld>
            <a:endParaRPr lang="en-US"/>
          </a:p>
        </p:txBody>
      </p:sp>
    </p:spTree>
    <p:extLst>
      <p:ext uri="{BB962C8B-B14F-4D97-AF65-F5344CB8AC3E}">
        <p14:creationId xmlns:p14="http://schemas.microsoft.com/office/powerpoint/2010/main" val="2929644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2A268-FDDF-7FE7-CA14-B90F3547C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8F099-D01F-C38E-35BD-D4330C88B5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614BCC-84C9-3449-5996-04690553934D}"/>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As a last example, we wouldn’t be chemical engineers if we didn’t have a CSTR example. The physical model is drawn from a 2023 Computers and Chemical Engineering publication from the Rawlings lab.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Given initial concentrations of all three species, and inlet concentrations over the prediction horizon, the model predicts outlet concentrations at each minute for the next hour.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a neural ODE architecture similar to that shown in the paper I mentioned, and trained the source model using 1 year of operating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plot on the right shows the feed concentration at the top and the initial measurements in open circles on the left of the bottom plot. As time progresses from left to right, the measured data are shown with dots and the source model prediction is shown in solid lines.</a:t>
            </a:r>
          </a:p>
          <a:p>
            <a:endParaRPr lang="en-US" dirty="0"/>
          </a:p>
        </p:txBody>
      </p:sp>
      <p:sp>
        <p:nvSpPr>
          <p:cNvPr id="4" name="Slide Number Placeholder 3">
            <a:extLst>
              <a:ext uri="{FF2B5EF4-FFF2-40B4-BE49-F238E27FC236}">
                <a16:creationId xmlns:a16="http://schemas.microsoft.com/office/drawing/2014/main" id="{FA73588F-CAE1-C494-390A-088764725C58}"/>
              </a:ext>
            </a:extLst>
          </p:cNvPr>
          <p:cNvSpPr>
            <a:spLocks noGrp="1"/>
          </p:cNvSpPr>
          <p:nvPr>
            <p:ph type="sldNum" sz="quarter" idx="5"/>
          </p:nvPr>
        </p:nvSpPr>
        <p:spPr/>
        <p:txBody>
          <a:bodyPr/>
          <a:lstStyle/>
          <a:p>
            <a:fld id="{44C25A92-CC4B-42FB-8E59-4CD9C7491075}" type="slidenum">
              <a:rPr lang="en-US" smtClean="0"/>
              <a:t>15</a:t>
            </a:fld>
            <a:endParaRPr lang="en-US"/>
          </a:p>
        </p:txBody>
      </p:sp>
    </p:spTree>
    <p:extLst>
      <p:ext uri="{BB962C8B-B14F-4D97-AF65-F5344CB8AC3E}">
        <p14:creationId xmlns:p14="http://schemas.microsoft.com/office/powerpoint/2010/main" val="1378509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3CA07-767F-AF63-E59F-2DFBB507A9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D7AC5-6CFF-31A9-AD79-02361E1B73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96E7C6-4473-F70A-A37A-B0D44C88FB7F}"/>
              </a:ext>
            </a:extLst>
          </p:cNvPr>
          <p:cNvSpPr>
            <a:spLocks noGrp="1"/>
          </p:cNvSpPr>
          <p:nvPr>
            <p:ph type="body" idx="1"/>
          </p:nvPr>
        </p:nvSpPr>
        <p:spPr/>
        <p:txBody>
          <a:bodyPr/>
          <a:lstStyle/>
          <a:p>
            <a:r>
              <a:rPr lang="en-US" dirty="0"/>
              <a:t>As we move to the target system, we decrease the reactor volume by 20% from 15 cubic meters to 12. The effect of this change is shown on the right with the trajectories from the source system are shown with solid lines, and the trajectory from the target system given the same inputs is shown with the dashed lines.</a:t>
            </a:r>
          </a:p>
          <a:p>
            <a:endParaRPr lang="en-US" dirty="0"/>
          </a:p>
          <a:p>
            <a:r>
              <a:rPr lang="en-US" dirty="0"/>
              <a:t>We will perform transfer learning using 1 day of data from the target system (in contrast to the year that was available to train the source model). Then we simulate the rest of the year to evaluate the generalization error of the model</a:t>
            </a:r>
          </a:p>
        </p:txBody>
      </p:sp>
      <p:sp>
        <p:nvSpPr>
          <p:cNvPr id="4" name="Slide Number Placeholder 3">
            <a:extLst>
              <a:ext uri="{FF2B5EF4-FFF2-40B4-BE49-F238E27FC236}">
                <a16:creationId xmlns:a16="http://schemas.microsoft.com/office/drawing/2014/main" id="{86A0FC46-D458-7BAF-3148-11608EB9B47E}"/>
              </a:ext>
            </a:extLst>
          </p:cNvPr>
          <p:cNvSpPr>
            <a:spLocks noGrp="1"/>
          </p:cNvSpPr>
          <p:nvPr>
            <p:ph type="sldNum" sz="quarter" idx="5"/>
          </p:nvPr>
        </p:nvSpPr>
        <p:spPr/>
        <p:txBody>
          <a:bodyPr/>
          <a:lstStyle/>
          <a:p>
            <a:fld id="{44C25A92-CC4B-42FB-8E59-4CD9C7491075}" type="slidenum">
              <a:rPr lang="en-US" smtClean="0"/>
              <a:t>16</a:t>
            </a:fld>
            <a:endParaRPr lang="en-US"/>
          </a:p>
        </p:txBody>
      </p:sp>
    </p:spTree>
    <p:extLst>
      <p:ext uri="{BB962C8B-B14F-4D97-AF65-F5344CB8AC3E}">
        <p14:creationId xmlns:p14="http://schemas.microsoft.com/office/powerpoint/2010/main" val="2220953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DA76A-7E30-FD3C-2901-361040E936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5BE96-782A-6F57-73D2-6536A8465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702B4-3D98-6C33-5C7E-F5BEB80D5C7B}"/>
              </a:ext>
            </a:extLst>
          </p:cNvPr>
          <p:cNvSpPr>
            <a:spLocks noGrp="1"/>
          </p:cNvSpPr>
          <p:nvPr>
            <p:ph type="body" idx="1"/>
          </p:nvPr>
        </p:nvSpPr>
        <p:spPr/>
        <p:txBody>
          <a:bodyPr/>
          <a:lstStyle/>
          <a:p>
            <a:r>
              <a:rPr lang="en-US" dirty="0"/>
              <a:t>As before, updating the parameters of the source model reduces error. Also similarly, the cosine similarity of the finetuned models is much higher than that of the retrained model.</a:t>
            </a:r>
          </a:p>
          <a:p>
            <a:endParaRPr lang="en-US" dirty="0"/>
          </a:p>
          <a:p>
            <a:r>
              <a:rPr lang="en-US" dirty="0"/>
              <a:t>In contrast to the spring system however, retraining the model results in about two orders of magnitude more error than finetuning. The difference between finetuning with the Adam optimizer and the SEKF is also distinctive here--likely due to the volume of data available from the target system</a:t>
            </a:r>
          </a:p>
        </p:txBody>
      </p:sp>
      <p:sp>
        <p:nvSpPr>
          <p:cNvPr id="4" name="Slide Number Placeholder 3">
            <a:extLst>
              <a:ext uri="{FF2B5EF4-FFF2-40B4-BE49-F238E27FC236}">
                <a16:creationId xmlns:a16="http://schemas.microsoft.com/office/drawing/2014/main" id="{52869636-7B48-5045-3768-CB63437A4029}"/>
              </a:ext>
            </a:extLst>
          </p:cNvPr>
          <p:cNvSpPr>
            <a:spLocks noGrp="1"/>
          </p:cNvSpPr>
          <p:nvPr>
            <p:ph type="sldNum" sz="quarter" idx="5"/>
          </p:nvPr>
        </p:nvSpPr>
        <p:spPr/>
        <p:txBody>
          <a:bodyPr/>
          <a:lstStyle/>
          <a:p>
            <a:fld id="{44C25A92-CC4B-42FB-8E59-4CD9C7491075}" type="slidenum">
              <a:rPr lang="en-US" smtClean="0"/>
              <a:t>17</a:t>
            </a:fld>
            <a:endParaRPr lang="en-US"/>
          </a:p>
        </p:txBody>
      </p:sp>
    </p:spTree>
    <p:extLst>
      <p:ext uri="{BB962C8B-B14F-4D97-AF65-F5344CB8AC3E}">
        <p14:creationId xmlns:p14="http://schemas.microsoft.com/office/powerpoint/2010/main" val="2531438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7515A-7E00-C6C9-C242-168E9B3A2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B9600-F5A5-8836-3C51-1CDFF722CC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06D279-7E90-C9D2-C5CA-87CA30A0A311}"/>
              </a:ext>
            </a:extLst>
          </p:cNvPr>
          <p:cNvSpPr>
            <a:spLocks noGrp="1"/>
          </p:cNvSpPr>
          <p:nvPr>
            <p:ph type="body" idx="1"/>
          </p:nvPr>
        </p:nvSpPr>
        <p:spPr/>
        <p:txBody>
          <a:bodyPr/>
          <a:lstStyle/>
          <a:p>
            <a:r>
              <a:rPr lang="en-US" dirty="0"/>
              <a:t>If we look at these results in a different way, here we have the Mean Absolute Error shown vertically, and the time required to perform the transfer learning shown in seconds on the x axis. Along the bottom, the black dashed line is a reference of the Mean Absolute Error of the source model on the source data. </a:t>
            </a:r>
          </a:p>
          <a:p>
            <a:endParaRPr lang="en-US" dirty="0"/>
          </a:p>
          <a:p>
            <a:r>
              <a:rPr lang="en-US" dirty="0"/>
              <a:t>For each of the TL techniques compared, I have plotted the model prediction error from training data available during transfer learning with a triangle, as well as the error on the test dataset comprised of the rest of the year as a circle. In the top left is the error of the unchanged source model on the target dataset. Intuitively keeping the model the same does not require any time. Moving from left to right, finetuning with the SEKF requires just over 200 seconds and achieves lower MAE than even the source model did on the source dataset. Finetuning with Adam approaches the source loss but does not reach it, and requires more time than the SEKF. Finally, retraining takes more time yet and results in higher error.</a:t>
            </a:r>
          </a:p>
          <a:p>
            <a:endParaRPr lang="en-US" dirty="0"/>
          </a:p>
          <a:p>
            <a:r>
              <a:rPr lang="en-US" dirty="0"/>
              <a:t>The danger of small datasets--such as those often present when performing transfer learning--is that models may produce spurious correlations from the limited data, or in plain terms: overfit. We generally measure this by looking for a gap between the training loss shown as a triangle and the loss on the unseen test data shown as a circle. The training and test losses for the SEKF model are within statistical deviance of one another. However that gap increases for the model finetuned using Adam, and is even more dramatic for the retrained model.</a:t>
            </a:r>
          </a:p>
          <a:p>
            <a:endParaRPr lang="en-US" dirty="0"/>
          </a:p>
          <a:p>
            <a:r>
              <a:rPr lang="en-US" dirty="0"/>
              <a:t>One possible explanation for the </a:t>
            </a:r>
            <a:r>
              <a:rPr lang="en-US" dirty="0" err="1"/>
              <a:t>dimminished</a:t>
            </a:r>
            <a:r>
              <a:rPr lang="en-US" dirty="0"/>
              <a:t> overfitting when finetuning using the SEKF is the measurement noise and parameter covariance models used for the updates which may help reduce overfitting to noise.</a:t>
            </a:r>
          </a:p>
        </p:txBody>
      </p:sp>
      <p:sp>
        <p:nvSpPr>
          <p:cNvPr id="4" name="Slide Number Placeholder 3">
            <a:extLst>
              <a:ext uri="{FF2B5EF4-FFF2-40B4-BE49-F238E27FC236}">
                <a16:creationId xmlns:a16="http://schemas.microsoft.com/office/drawing/2014/main" id="{03AD1CDB-50F4-760A-4B0D-AAE33289CA2A}"/>
              </a:ext>
            </a:extLst>
          </p:cNvPr>
          <p:cNvSpPr>
            <a:spLocks noGrp="1"/>
          </p:cNvSpPr>
          <p:nvPr>
            <p:ph type="sldNum" sz="quarter" idx="5"/>
          </p:nvPr>
        </p:nvSpPr>
        <p:spPr/>
        <p:txBody>
          <a:bodyPr/>
          <a:lstStyle/>
          <a:p>
            <a:fld id="{44C25A92-CC4B-42FB-8E59-4CD9C7491075}" type="slidenum">
              <a:rPr lang="en-US" smtClean="0"/>
              <a:t>18</a:t>
            </a:fld>
            <a:endParaRPr lang="en-US"/>
          </a:p>
        </p:txBody>
      </p:sp>
    </p:spTree>
    <p:extLst>
      <p:ext uri="{BB962C8B-B14F-4D97-AF65-F5344CB8AC3E}">
        <p14:creationId xmlns:p14="http://schemas.microsoft.com/office/powerpoint/2010/main" val="2051690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if we compare the changes in the models when performing transfer learning, I'm impressed by how similar the changes are within the two models. I did about an hour of work verifying that I wasn't looking at the same model twice. Yet, small changes differences in the parameters  result in a sizable difference in the loss of the two models</a:t>
            </a:r>
          </a:p>
        </p:txBody>
      </p:sp>
      <p:sp>
        <p:nvSpPr>
          <p:cNvPr id="4" name="Slide Number Placeholder 3"/>
          <p:cNvSpPr>
            <a:spLocks noGrp="1"/>
          </p:cNvSpPr>
          <p:nvPr>
            <p:ph type="sldNum" sz="quarter" idx="5"/>
          </p:nvPr>
        </p:nvSpPr>
        <p:spPr/>
        <p:txBody>
          <a:bodyPr/>
          <a:lstStyle/>
          <a:p>
            <a:fld id="{44C25A92-CC4B-42FB-8E59-4CD9C7491075}" type="slidenum">
              <a:rPr lang="en-US" smtClean="0"/>
              <a:t>19</a:t>
            </a:fld>
            <a:endParaRPr lang="en-US"/>
          </a:p>
        </p:txBody>
      </p:sp>
    </p:spTree>
    <p:extLst>
      <p:ext uri="{BB962C8B-B14F-4D97-AF65-F5344CB8AC3E}">
        <p14:creationId xmlns:p14="http://schemas.microsoft.com/office/powerpoint/2010/main" val="25885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We’re motivated by the application of data-driven dynamical models of chemical processes for next-step prediction. This becomes challenging as even processes that are designed identically do not behave identically. In the same way that there is always some element of plant-model mismatch, you could say that there is an element of plant-plant mismatch as well.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each system is unique, an accurate data-driven model would need to be derived from measurements from that specific system to capture the unique </a:t>
            </a:r>
            <a:r>
              <a:rPr lang="en-US" sz="1200" kern="1200" dirty="0" err="1">
                <a:solidFill>
                  <a:schemeClr val="tx1"/>
                </a:solidFill>
                <a:effectLst/>
                <a:latin typeface="+mn-lt"/>
                <a:ea typeface="+mn-ea"/>
                <a:cs typeface="+mn-cs"/>
              </a:rPr>
              <a:t>bahavior</a:t>
            </a:r>
            <a:r>
              <a:rPr lang="en-US" sz="1200" kern="1200" dirty="0">
                <a:solidFill>
                  <a:schemeClr val="tx1"/>
                </a:solidFill>
                <a:effectLst/>
                <a:latin typeface="+mn-lt"/>
                <a:ea typeface="+mn-ea"/>
                <a:cs typeface="+mn-cs"/>
              </a:rPr>
              <a:t>. However, creating bespoke models of each system is a laborious effort and may not be practical due to the volume of data available from that specific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goal is to use transfer learning to adapt an existing model to a sister system with the goal of less effort spent in model-building, and the ability to model the system more accurately with less data.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key takeaway that I will present here is that small changes in existing NN model parameters can adapt the model from the original source system to the new target system.</a:t>
            </a:r>
          </a:p>
        </p:txBody>
      </p:sp>
      <p:sp>
        <p:nvSpPr>
          <p:cNvPr id="4" name="Slide Number Placeholder 3"/>
          <p:cNvSpPr>
            <a:spLocks noGrp="1"/>
          </p:cNvSpPr>
          <p:nvPr>
            <p:ph type="sldNum" sz="quarter" idx="5"/>
          </p:nvPr>
        </p:nvSpPr>
        <p:spPr/>
        <p:txBody>
          <a:bodyPr/>
          <a:lstStyle/>
          <a:p>
            <a:fld id="{44C25A92-CC4B-42FB-8E59-4CD9C7491075}" type="slidenum">
              <a:rPr lang="en-US" smtClean="0"/>
              <a:t>2</a:t>
            </a:fld>
            <a:endParaRPr lang="en-US" dirty="0"/>
          </a:p>
        </p:txBody>
      </p:sp>
    </p:spTree>
    <p:extLst>
      <p:ext uri="{BB962C8B-B14F-4D97-AF65-F5344CB8AC3E}">
        <p14:creationId xmlns:p14="http://schemas.microsoft.com/office/powerpoint/2010/main" val="2064345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 want to end by recontextualizing what we've talked about: </a:t>
            </a:r>
          </a:p>
          <a:p>
            <a:pPr marL="0" indent="0">
              <a:buFontTx/>
              <a:buNone/>
            </a:pPr>
            <a:endParaRPr lang="en-US" dirty="0"/>
          </a:p>
          <a:p>
            <a:pPr marL="0" indent="0">
              <a:buFontTx/>
              <a:buNone/>
            </a:pPr>
            <a:r>
              <a:rPr lang="en-US" dirty="0"/>
              <a:t>Even identically designed processes behave differently. Data-driven models then need to be derived on data from that specific process they are modeling which becomes labor and data intensive.</a:t>
            </a:r>
          </a:p>
          <a:p>
            <a:pPr marL="0" indent="0">
              <a:buFontTx/>
              <a:buNone/>
            </a:pPr>
            <a:r>
              <a:rPr lang="en-US" dirty="0"/>
              <a:t>Transfer Learning is most common in image processing where the common approach is to retrain the last few layers of the neural network. Determining which parameters to modify in dynamical regression is not established in the literature</a:t>
            </a:r>
          </a:p>
          <a:p>
            <a:pPr marL="0" indent="0">
              <a:buFontTx/>
              <a:buNone/>
            </a:pPr>
            <a:r>
              <a:rPr lang="en-US" dirty="0"/>
              <a:t>Finally small changes to the source model parameters can adapt the model to the target system. In addition, the SEKF may reduce the generalization error associated with the limited target dataset.</a:t>
            </a:r>
          </a:p>
          <a:p>
            <a:pPr marL="0" indent="0">
              <a:buFontTx/>
              <a:buNone/>
            </a:pPr>
            <a:endParaRPr lang="en-US" dirty="0"/>
          </a:p>
        </p:txBody>
      </p:sp>
      <p:sp>
        <p:nvSpPr>
          <p:cNvPr id="4" name="Slide Number Placeholder 3"/>
          <p:cNvSpPr>
            <a:spLocks noGrp="1"/>
          </p:cNvSpPr>
          <p:nvPr>
            <p:ph type="sldNum" sz="quarter" idx="5"/>
          </p:nvPr>
        </p:nvSpPr>
        <p:spPr/>
        <p:txBody>
          <a:bodyPr/>
          <a:lstStyle/>
          <a:p>
            <a:fld id="{44C25A92-CC4B-42FB-8E59-4CD9C7491075}" type="slidenum">
              <a:rPr lang="en-US" smtClean="0"/>
              <a:t>20</a:t>
            </a:fld>
            <a:endParaRPr lang="en-US"/>
          </a:p>
        </p:txBody>
      </p:sp>
    </p:spTree>
    <p:extLst>
      <p:ext uri="{BB962C8B-B14F-4D97-AF65-F5344CB8AC3E}">
        <p14:creationId xmlns:p14="http://schemas.microsoft.com/office/powerpoint/2010/main" val="3964244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Future work will look to further empirically evaluate these claims. </a:t>
            </a:r>
          </a:p>
          <a:p>
            <a:pPr marL="0" indent="0">
              <a:buFontTx/>
              <a:buNone/>
            </a:pPr>
            <a:r>
              <a:rPr lang="en-US" dirty="0"/>
              <a:t>I'll be evaluating how model accuracy changes with the </a:t>
            </a:r>
            <a:r>
              <a:rPr lang="en-US" dirty="0" err="1"/>
              <a:t>ammount</a:t>
            </a:r>
            <a:r>
              <a:rPr lang="en-US" dirty="0"/>
              <a:t> of data available from the target system in the systems I've discussed.</a:t>
            </a:r>
          </a:p>
          <a:p>
            <a:pPr marL="0" indent="0">
              <a:buFontTx/>
              <a:buNone/>
            </a:pPr>
            <a:r>
              <a:rPr lang="en-US" dirty="0"/>
              <a:t>In addition, I am currently adapting the source model of a simulated system to data drawn from the real system using the Temperature control lab that many here have worked with.</a:t>
            </a:r>
          </a:p>
          <a:p>
            <a:endParaRPr lang="en-US" dirty="0"/>
          </a:p>
        </p:txBody>
      </p:sp>
      <p:sp>
        <p:nvSpPr>
          <p:cNvPr id="4" name="Slide Number Placeholder 3"/>
          <p:cNvSpPr>
            <a:spLocks noGrp="1"/>
          </p:cNvSpPr>
          <p:nvPr>
            <p:ph type="sldNum" sz="quarter" idx="5"/>
          </p:nvPr>
        </p:nvSpPr>
        <p:spPr/>
        <p:txBody>
          <a:bodyPr/>
          <a:lstStyle/>
          <a:p>
            <a:fld id="{44C25A92-CC4B-42FB-8E59-4CD9C7491075}" type="slidenum">
              <a:rPr lang="en-US" smtClean="0"/>
              <a:t>21</a:t>
            </a:fld>
            <a:endParaRPr lang="en-US"/>
          </a:p>
        </p:txBody>
      </p:sp>
    </p:spTree>
    <p:extLst>
      <p:ext uri="{BB962C8B-B14F-4D97-AF65-F5344CB8AC3E}">
        <p14:creationId xmlns:p14="http://schemas.microsoft.com/office/powerpoint/2010/main" val="682734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close, I’d like to acknowledge the feedback and guidance from both of my advisors and lab groups, as well as again Tyler Soderstrom and Exxon</a:t>
            </a:r>
          </a:p>
        </p:txBody>
      </p:sp>
      <p:sp>
        <p:nvSpPr>
          <p:cNvPr id="4" name="Slide Number Placeholder 3"/>
          <p:cNvSpPr>
            <a:spLocks noGrp="1"/>
          </p:cNvSpPr>
          <p:nvPr>
            <p:ph type="sldNum" sz="quarter" idx="5"/>
          </p:nvPr>
        </p:nvSpPr>
        <p:spPr/>
        <p:txBody>
          <a:bodyPr/>
          <a:lstStyle/>
          <a:p>
            <a:fld id="{44C25A92-CC4B-42FB-8E59-4CD9C7491075}" type="slidenum">
              <a:rPr lang="en-US" smtClean="0"/>
              <a:t>22</a:t>
            </a:fld>
            <a:endParaRPr lang="en-US"/>
          </a:p>
        </p:txBody>
      </p:sp>
    </p:spTree>
    <p:extLst>
      <p:ext uri="{BB962C8B-B14F-4D97-AF65-F5344CB8AC3E}">
        <p14:creationId xmlns:p14="http://schemas.microsoft.com/office/powerpoint/2010/main" val="1453298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I'd be happy to take any questions you have at this time.</a:t>
            </a:r>
          </a:p>
        </p:txBody>
      </p:sp>
      <p:sp>
        <p:nvSpPr>
          <p:cNvPr id="4" name="Slide Number Placeholder 3"/>
          <p:cNvSpPr>
            <a:spLocks noGrp="1"/>
          </p:cNvSpPr>
          <p:nvPr>
            <p:ph type="sldNum" sz="quarter" idx="5"/>
          </p:nvPr>
        </p:nvSpPr>
        <p:spPr/>
        <p:txBody>
          <a:bodyPr/>
          <a:lstStyle/>
          <a:p>
            <a:fld id="{44C25A92-CC4B-42FB-8E59-4CD9C7491075}" type="slidenum">
              <a:rPr lang="en-US" smtClean="0"/>
              <a:t>23</a:t>
            </a:fld>
            <a:endParaRPr lang="en-US"/>
          </a:p>
        </p:txBody>
      </p:sp>
    </p:spTree>
    <p:extLst>
      <p:ext uri="{BB962C8B-B14F-4D97-AF65-F5344CB8AC3E}">
        <p14:creationId xmlns:p14="http://schemas.microsoft.com/office/powerpoint/2010/main" val="1017700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06AC9-8F0D-269C-CA4F-836121111B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D022A-A217-3604-6CC4-012FBD8338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AF4D3-0B50-F5A8-05C0-C7E1BB72C6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64DE8E-E845-B8FA-1DED-12D3A7DC063B}"/>
              </a:ext>
            </a:extLst>
          </p:cNvPr>
          <p:cNvSpPr>
            <a:spLocks noGrp="1"/>
          </p:cNvSpPr>
          <p:nvPr>
            <p:ph type="sldNum" sz="quarter" idx="5"/>
          </p:nvPr>
        </p:nvSpPr>
        <p:spPr/>
        <p:txBody>
          <a:bodyPr/>
          <a:lstStyle/>
          <a:p>
            <a:fld id="{44C25A92-CC4B-42FB-8E59-4CD9C7491075}" type="slidenum">
              <a:rPr lang="en-US" smtClean="0"/>
              <a:t>29</a:t>
            </a:fld>
            <a:endParaRPr lang="en-US"/>
          </a:p>
        </p:txBody>
      </p:sp>
    </p:spTree>
    <p:extLst>
      <p:ext uri="{BB962C8B-B14F-4D97-AF65-F5344CB8AC3E}">
        <p14:creationId xmlns:p14="http://schemas.microsoft.com/office/powerpoint/2010/main" val="1125025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and Machine Learning have have shown promise to extract meaning and information from data. In the last decade, there has been an explosion of research, funding, and business hype especially as of late with large language models.</a:t>
            </a:r>
          </a:p>
          <a:p>
            <a:r>
              <a:rPr lang="en-US" dirty="0"/>
              <a:t>Neural Network models have been used to as universal function approximators due to their ability to model functions to arbitrary accuracy given enough data. This data requirement is non-trivial, especially as the number of parameters within the model increases. Much of the research available in our field assumes that sufficient data is available, it accurately reflects the data the model will be evaluated on, and that that data covers all possible phenomena.</a:t>
            </a:r>
          </a:p>
          <a:p>
            <a:r>
              <a:rPr lang="en-US" dirty="0"/>
              <a:t>These assumptions are not representative of realistic use-cases for NN models in process systems engineering. </a:t>
            </a:r>
          </a:p>
          <a:p>
            <a:r>
              <a:rPr lang="en-US" dirty="0"/>
              <a:t>In addition, data-driven models have no guarantee of generalization outside the data available during initial training and validation</a:t>
            </a:r>
          </a:p>
        </p:txBody>
      </p:sp>
      <p:sp>
        <p:nvSpPr>
          <p:cNvPr id="4" name="Slide Number Placeholder 3"/>
          <p:cNvSpPr>
            <a:spLocks noGrp="1"/>
          </p:cNvSpPr>
          <p:nvPr>
            <p:ph type="sldNum" sz="quarter" idx="5"/>
          </p:nvPr>
        </p:nvSpPr>
        <p:spPr/>
        <p:txBody>
          <a:bodyPr/>
          <a:lstStyle/>
          <a:p>
            <a:fld id="{44C25A92-CC4B-42FB-8E59-4CD9C7491075}" type="slidenum">
              <a:rPr lang="en-US" smtClean="0"/>
              <a:t>30</a:t>
            </a:fld>
            <a:endParaRPr lang="en-US"/>
          </a:p>
        </p:txBody>
      </p:sp>
    </p:spTree>
    <p:extLst>
      <p:ext uri="{BB962C8B-B14F-4D97-AF65-F5344CB8AC3E}">
        <p14:creationId xmlns:p14="http://schemas.microsoft.com/office/powerpoint/2010/main" val="177697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Canonically, transfer learning has been applied in image processing. For example, the model known as AlexNet model was originally trained to perform image classification on the ImageNet dataset. </a:t>
            </a:r>
            <a:r>
              <a:rPr lang="en-US" sz="1200" kern="1200" dirty="0" err="1">
                <a:solidFill>
                  <a:schemeClr val="tx1"/>
                </a:solidFill>
                <a:effectLst/>
                <a:latin typeface="+mn-lt"/>
                <a:ea typeface="+mn-ea"/>
                <a:cs typeface="+mn-cs"/>
              </a:rPr>
              <a:t>Subseqent</a:t>
            </a:r>
            <a:r>
              <a:rPr lang="en-US" sz="1200" kern="1200" dirty="0">
                <a:solidFill>
                  <a:schemeClr val="tx1"/>
                </a:solidFill>
                <a:effectLst/>
                <a:latin typeface="+mn-lt"/>
                <a:ea typeface="+mn-ea"/>
                <a:cs typeface="+mn-cs"/>
              </a:rPr>
              <a:t> work used transfer learning to adapt the AlexNet to perform tumor classification using medical diagnostic imagery.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Transfer Learning process generally involves freezing the initial layers of the NN and only training the last few layers.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intuition is that the lower-level layers of the NN learn to extract features from the images while the later layers learn the combination of those features that correspond to various classifications. If the source model was trained well, and the data are similar enough, the features extracted by the source model should be similarly useful for the target classification task.</a:t>
            </a:r>
          </a:p>
          <a:p>
            <a:r>
              <a:rPr lang="en-US" sz="1200" kern="1200" dirty="0">
                <a:solidFill>
                  <a:schemeClr val="tx1"/>
                </a:solidFill>
                <a:effectLst/>
                <a:latin typeface="+mn-lt"/>
                <a:ea typeface="+mn-ea"/>
                <a:cs typeface="+mn-cs"/>
              </a:rPr>
              <a:t>In addition, transfer learning is useful when there is limited data available from the system of interest. In these cases, limiting the number of parameters that are trained by only retraining the last few layers prevents overfitting with the limited amount of training data.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Transfer learning works well in the case of using AlexNet for tumor classification for a few reasons:</a:t>
            </a:r>
          </a:p>
          <a:p>
            <a:r>
              <a:rPr lang="en-US" sz="1200" kern="1200" dirty="0">
                <a:solidFill>
                  <a:schemeClr val="tx1"/>
                </a:solidFill>
                <a:effectLst/>
                <a:latin typeface="+mn-lt"/>
                <a:ea typeface="+mn-ea"/>
                <a:cs typeface="+mn-cs"/>
              </a:rPr>
              <a:t>the source model was trained on a large volume of data, </a:t>
            </a:r>
          </a:p>
          <a:p>
            <a:r>
              <a:rPr lang="en-US" sz="1200" kern="1200" dirty="0">
                <a:solidFill>
                  <a:schemeClr val="tx1"/>
                </a:solidFill>
                <a:effectLst/>
                <a:latin typeface="+mn-lt"/>
                <a:ea typeface="+mn-ea"/>
                <a:cs typeface="+mn-cs"/>
              </a:rPr>
              <a:t>the tasks of the source model and target model are both image classification</a:t>
            </a:r>
          </a:p>
          <a:p>
            <a:r>
              <a:rPr lang="en-US" sz="1200" kern="1200" dirty="0">
                <a:solidFill>
                  <a:schemeClr val="tx1"/>
                </a:solidFill>
                <a:effectLst/>
                <a:latin typeface="+mn-lt"/>
                <a:ea typeface="+mn-ea"/>
                <a:cs typeface="+mn-cs"/>
              </a:rPr>
              <a:t>and the target dataset has fewer examples by nature of it's content so there is likely not enough data to retrain the model. Instead, adapting the features extracted by AlexNet makes the most sense given the limited data available.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the approach of only updating the later layers of the model works well for image classification, it may not necessarily extend to models of dynamical systems.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goal is to have a more-principled method for determining which NN parameters are modified when performing transfer learning on models of dynamical systems.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supplemental info ---</a:t>
            </a:r>
          </a:p>
          <a:p>
            <a:r>
              <a:rPr lang="en-US" sz="1200" kern="1200" dirty="0" err="1">
                <a:solidFill>
                  <a:schemeClr val="tx1"/>
                </a:solidFill>
                <a:effectLst/>
                <a:latin typeface="+mn-lt"/>
                <a:ea typeface="+mn-ea"/>
                <a:cs typeface="+mn-cs"/>
              </a:rPr>
              <a:t>AlexNet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60 million parameters</a:t>
            </a:r>
          </a:p>
          <a:p>
            <a:r>
              <a:rPr lang="en-US" sz="1200" kern="1200" dirty="0">
                <a:solidFill>
                  <a:schemeClr val="tx1"/>
                </a:solidFill>
                <a:effectLst/>
                <a:latin typeface="+mn-lt"/>
                <a:ea typeface="+mn-ea"/>
                <a:cs typeface="+mn-cs"/>
              </a:rPr>
              <a:t>One of the key advances was training over two days on two 3GB graphics cards, splitting the model across the cards</a:t>
            </a:r>
          </a:p>
        </p:txBody>
      </p:sp>
      <p:sp>
        <p:nvSpPr>
          <p:cNvPr id="4" name="Slide Number Placeholder 3"/>
          <p:cNvSpPr>
            <a:spLocks noGrp="1"/>
          </p:cNvSpPr>
          <p:nvPr>
            <p:ph type="sldNum" sz="quarter" idx="5"/>
          </p:nvPr>
        </p:nvSpPr>
        <p:spPr/>
        <p:txBody>
          <a:bodyPr/>
          <a:lstStyle/>
          <a:p>
            <a:fld id="{44C25A92-CC4B-42FB-8E59-4CD9C7491075}" type="slidenum">
              <a:rPr lang="en-US" smtClean="0"/>
              <a:t>3</a:t>
            </a:fld>
            <a:endParaRPr lang="en-US"/>
          </a:p>
        </p:txBody>
      </p:sp>
    </p:spTree>
    <p:extLst>
      <p:ext uri="{BB962C8B-B14F-4D97-AF65-F5344CB8AC3E}">
        <p14:creationId xmlns:p14="http://schemas.microsoft.com/office/powerpoint/2010/main" val="301630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CD62A-F486-6204-7E1A-4AB034820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04DE35-A67F-D5BF-AACE-DA489E1537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6CD51F-B009-4F0B-32C0-FADEC2757A38}"/>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We will assume that these dynamical systems are functions of their current states (x), inputs (u) and parameters (p). A discrete-form NN model of the system (shown by phi) would predict future states using previous state measurements, inputs, and the NN parameters (</a:t>
            </a:r>
            <a:r>
              <a:rPr lang="el-GR" sz="1200" kern="1200" dirty="0">
                <a:solidFill>
                  <a:schemeClr val="tx1"/>
                </a:solidFill>
                <a:effectLst/>
                <a:latin typeface="+mn-lt"/>
                <a:ea typeface="+mn-ea"/>
                <a:cs typeface="+mn-cs"/>
              </a:rPr>
              <a:t>π</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p:txBody>
      </p:sp>
      <p:sp>
        <p:nvSpPr>
          <p:cNvPr id="4" name="Slide Number Placeholder 3">
            <a:extLst>
              <a:ext uri="{FF2B5EF4-FFF2-40B4-BE49-F238E27FC236}">
                <a16:creationId xmlns:a16="http://schemas.microsoft.com/office/drawing/2014/main" id="{BB17E4C2-5334-DCBE-4DA1-DB2AAF76C7FD}"/>
              </a:ext>
            </a:extLst>
          </p:cNvPr>
          <p:cNvSpPr>
            <a:spLocks noGrp="1"/>
          </p:cNvSpPr>
          <p:nvPr>
            <p:ph type="sldNum" sz="quarter" idx="5"/>
          </p:nvPr>
        </p:nvSpPr>
        <p:spPr/>
        <p:txBody>
          <a:bodyPr/>
          <a:lstStyle/>
          <a:p>
            <a:fld id="{44C25A92-CC4B-42FB-8E59-4CD9C7491075}" type="slidenum">
              <a:rPr lang="en-US" smtClean="0"/>
              <a:t>4</a:t>
            </a:fld>
            <a:endParaRPr lang="en-US"/>
          </a:p>
        </p:txBody>
      </p:sp>
    </p:spTree>
    <p:extLst>
      <p:ext uri="{BB962C8B-B14F-4D97-AF65-F5344CB8AC3E}">
        <p14:creationId xmlns:p14="http://schemas.microsoft.com/office/powerpoint/2010/main" val="3068110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problem then becomes how to use the source NN model that was trained with sufficient data, and a much smaller dataset from the target system to accurately model the target system.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will assume that the systems are similar but not identical.</a:t>
            </a:r>
          </a:p>
        </p:txBody>
      </p:sp>
      <p:sp>
        <p:nvSpPr>
          <p:cNvPr id="4" name="Slide Number Placeholder 3"/>
          <p:cNvSpPr>
            <a:spLocks noGrp="1"/>
          </p:cNvSpPr>
          <p:nvPr>
            <p:ph type="sldNum" sz="quarter" idx="5"/>
          </p:nvPr>
        </p:nvSpPr>
        <p:spPr/>
        <p:txBody>
          <a:bodyPr/>
          <a:lstStyle/>
          <a:p>
            <a:fld id="{44C25A92-CC4B-42FB-8E59-4CD9C7491075}" type="slidenum">
              <a:rPr lang="en-US" smtClean="0"/>
              <a:t>5</a:t>
            </a:fld>
            <a:endParaRPr lang="en-US"/>
          </a:p>
        </p:txBody>
      </p:sp>
    </p:spTree>
    <p:extLst>
      <p:ext uri="{BB962C8B-B14F-4D97-AF65-F5344CB8AC3E}">
        <p14:creationId xmlns:p14="http://schemas.microsoft.com/office/powerpoint/2010/main" val="177697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DCF9-7028-AC9C-2E49-E3465F58E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5971B-167B-433C-598A-92251C99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B8120-20E8-8BD9-B9B7-F64510D47815}"/>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We will discuss our methods performing transfer learning in the context of a simple damped spring system. </a:t>
            </a:r>
          </a:p>
          <a:p>
            <a:r>
              <a:rPr lang="en-US" sz="1200"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Given initial position and velocity measurements,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train a 2-layer perceptron neural network to predict the position over the next 20 timepoints using 100,000 examples.</a:t>
            </a:r>
          </a:p>
        </p:txBody>
      </p:sp>
      <p:sp>
        <p:nvSpPr>
          <p:cNvPr id="4" name="Slide Number Placeholder 3">
            <a:extLst>
              <a:ext uri="{FF2B5EF4-FFF2-40B4-BE49-F238E27FC236}">
                <a16:creationId xmlns:a16="http://schemas.microsoft.com/office/drawing/2014/main" id="{B0B33944-0409-2394-2E76-965075D3CC65}"/>
              </a:ext>
            </a:extLst>
          </p:cNvPr>
          <p:cNvSpPr>
            <a:spLocks noGrp="1"/>
          </p:cNvSpPr>
          <p:nvPr>
            <p:ph type="sldNum" sz="quarter" idx="5"/>
          </p:nvPr>
        </p:nvSpPr>
        <p:spPr/>
        <p:txBody>
          <a:bodyPr/>
          <a:lstStyle/>
          <a:p>
            <a:fld id="{44C25A92-CC4B-42FB-8E59-4CD9C7491075}" type="slidenum">
              <a:rPr lang="en-US" smtClean="0"/>
              <a:t>6</a:t>
            </a:fld>
            <a:endParaRPr lang="en-US"/>
          </a:p>
        </p:txBody>
      </p:sp>
    </p:spTree>
    <p:extLst>
      <p:ext uri="{BB962C8B-B14F-4D97-AF65-F5344CB8AC3E}">
        <p14:creationId xmlns:p14="http://schemas.microsoft.com/office/powerpoint/2010/main" val="398093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plot on the right shows one of the highest error examples from the validation dataset. Position of the mass at the end of the spring is shown vertically as time progresses left to right with the open circle indicating the initial position and the arrow shows the initial velocity. The solid line shows the underlying continuous function, while blue dots show the discrete noisy measurements. We train the model with only knowledge of the noisy measurements shown by the blue dots. The predictions of the trained model are shown in orange.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change from the source system to the target system shown in the dashed line on the plot. In this example, the target spring stiffness (c) increases by 10%. The number of examples in the target dataset is also limited to 1% of the examples that were available to the source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the limited data available from the target system, adapting the model of the source system to the target system may increase our accuracy on unseen data from the target system</a:t>
            </a:r>
          </a:p>
        </p:txBody>
      </p:sp>
      <p:sp>
        <p:nvSpPr>
          <p:cNvPr id="4" name="Slide Number Placeholder 3"/>
          <p:cNvSpPr>
            <a:spLocks noGrp="1"/>
          </p:cNvSpPr>
          <p:nvPr>
            <p:ph type="sldNum" sz="quarter" idx="5"/>
          </p:nvPr>
        </p:nvSpPr>
        <p:spPr/>
        <p:txBody>
          <a:bodyPr/>
          <a:lstStyle/>
          <a:p>
            <a:fld id="{44C25A92-CC4B-42FB-8E59-4CD9C7491075}" type="slidenum">
              <a:rPr lang="en-US" smtClean="0"/>
              <a:t>7</a:t>
            </a:fld>
            <a:endParaRPr lang="en-US"/>
          </a:p>
        </p:txBody>
      </p:sp>
    </p:spTree>
    <p:extLst>
      <p:ext uri="{BB962C8B-B14F-4D97-AF65-F5344CB8AC3E}">
        <p14:creationId xmlns:p14="http://schemas.microsoft.com/office/powerpoint/2010/main" val="2303839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FD68F-1E2C-8297-3082-090982950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7EB9E-271D-C688-A135-3EEE26C2E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DF07A-A138-42DB-E7CF-FC5C5B1DCA6D}"/>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If we call back to our research problem, we need to quantify the similarity of the two systems being modeled--we would hope the systems contain mutual information and that transfer learning benefits us compared to retraining the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we hypothesize that the structure of the models will be the same, and that the NN parameters of the source model are a good starting point for finding the parameters of the target system</a:t>
            </a:r>
          </a:p>
        </p:txBody>
      </p:sp>
      <p:sp>
        <p:nvSpPr>
          <p:cNvPr id="4" name="Slide Number Placeholder 3">
            <a:extLst>
              <a:ext uri="{FF2B5EF4-FFF2-40B4-BE49-F238E27FC236}">
                <a16:creationId xmlns:a16="http://schemas.microsoft.com/office/drawing/2014/main" id="{2FA3A7D9-03E5-E299-CA23-1596A99E2787}"/>
              </a:ext>
            </a:extLst>
          </p:cNvPr>
          <p:cNvSpPr>
            <a:spLocks noGrp="1"/>
          </p:cNvSpPr>
          <p:nvPr>
            <p:ph type="sldNum" sz="quarter" idx="5"/>
          </p:nvPr>
        </p:nvSpPr>
        <p:spPr/>
        <p:txBody>
          <a:bodyPr/>
          <a:lstStyle/>
          <a:p>
            <a:fld id="{44C25A92-CC4B-42FB-8E59-4CD9C7491075}" type="slidenum">
              <a:rPr lang="en-US" smtClean="0"/>
              <a:t>8</a:t>
            </a:fld>
            <a:endParaRPr lang="en-US"/>
          </a:p>
        </p:txBody>
      </p:sp>
    </p:spTree>
    <p:extLst>
      <p:ext uri="{BB962C8B-B14F-4D97-AF65-F5344CB8AC3E}">
        <p14:creationId xmlns:p14="http://schemas.microsoft.com/office/powerpoint/2010/main" val="358836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39684-8584-F1CC-255C-3512C569B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F7063C-AC61-1C06-773B-AD242A8D8B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663A62-8DF5-AE24-0595-B40D13B55AE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We use cosine similarity to measure the similarity of the data itself, as well as the functional similarity of the two systems. Cosine Similarity measurements have the benefit of being independent of translations or scale, and robust to input dimensionality. It is also rather interpretable with results ranging from -1 to 1.</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can compare the data and the model parameters variable by variable. To measure functional similarity, we look at the cosine similarity of trajectories from both the source and the target systems given the same inputs.</a:t>
            </a:r>
          </a:p>
        </p:txBody>
      </p:sp>
      <p:sp>
        <p:nvSpPr>
          <p:cNvPr id="4" name="Slide Number Placeholder 3">
            <a:extLst>
              <a:ext uri="{FF2B5EF4-FFF2-40B4-BE49-F238E27FC236}">
                <a16:creationId xmlns:a16="http://schemas.microsoft.com/office/drawing/2014/main" id="{652952C2-AB12-4486-4FC9-260786AF0B1C}"/>
              </a:ext>
            </a:extLst>
          </p:cNvPr>
          <p:cNvSpPr>
            <a:spLocks noGrp="1"/>
          </p:cNvSpPr>
          <p:nvPr>
            <p:ph type="sldNum" sz="quarter" idx="5"/>
          </p:nvPr>
        </p:nvSpPr>
        <p:spPr/>
        <p:txBody>
          <a:bodyPr/>
          <a:lstStyle/>
          <a:p>
            <a:fld id="{44C25A92-CC4B-42FB-8E59-4CD9C7491075}" type="slidenum">
              <a:rPr lang="en-US" smtClean="0"/>
              <a:t>9</a:t>
            </a:fld>
            <a:endParaRPr lang="en-US"/>
          </a:p>
        </p:txBody>
      </p:sp>
    </p:spTree>
    <p:extLst>
      <p:ext uri="{BB962C8B-B14F-4D97-AF65-F5344CB8AC3E}">
        <p14:creationId xmlns:p14="http://schemas.microsoft.com/office/powerpoint/2010/main" val="19440346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1007560D-C660-4FEE-81F4-7F597AF5B804}" type="slidenum">
              <a:rPr lang="en-US" smtClean="0"/>
              <a:t>‹#›</a:t>
            </a:fld>
            <a:endParaRPr lang="en-US"/>
          </a:p>
        </p:txBody>
      </p:sp>
      <p:sp>
        <p:nvSpPr>
          <p:cNvPr id="8" name="Rectangle 7"/>
          <p:cNvSpPr/>
          <p:nvPr userDrawn="1"/>
        </p:nvSpPr>
        <p:spPr>
          <a:xfrm>
            <a:off x="304800" y="758952"/>
            <a:ext cx="11679936" cy="33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0"/>
            <a:ext cx="12192000" cy="421758"/>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4" name="Picture 13">
            <a:extLst>
              <a:ext uri="{FF2B5EF4-FFF2-40B4-BE49-F238E27FC236}">
                <a16:creationId xmlns:a16="http://schemas.microsoft.com/office/drawing/2014/main" id="{C80C0B31-4174-7221-D5FA-C7369148FF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32074" y="0"/>
            <a:ext cx="17145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559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range 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BF6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987553"/>
            <a:ext cx="10515600" cy="5189411"/>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1007560D-C660-4FEE-81F4-7F597AF5B804}" type="slidenum">
              <a:rPr lang="en-US" smtClean="0"/>
              <a:t>‹#›</a:t>
            </a:fld>
            <a:endParaRPr lang="en-US"/>
          </a:p>
        </p:txBody>
      </p:sp>
      <p:sp>
        <p:nvSpPr>
          <p:cNvPr id="7" name="Line 8"/>
          <p:cNvSpPr>
            <a:spLocks noChangeShapeType="1"/>
          </p:cNvSpPr>
          <p:nvPr userDrawn="1"/>
        </p:nvSpPr>
        <p:spPr bwMode="auto">
          <a:xfrm>
            <a:off x="371567" y="885825"/>
            <a:ext cx="11483701"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12" name="Picture 11" descr="Cockrell_KO_formal_CHE.eps"/>
          <p:cNvPicPr>
            <a:picLocks noChangeAspect="1"/>
          </p:cNvPicPr>
          <p:nvPr userDrawn="1"/>
        </p:nvPicPr>
        <p:blipFill rotWithShape="1">
          <a:blip r:embed="rId2" cstate="print">
            <a:extLst>
              <a:ext uri="{28A0092B-C50C-407E-A947-70E740481C1C}">
                <a14:useLocalDpi xmlns:a14="http://schemas.microsoft.com/office/drawing/2010/main" val="0"/>
              </a:ext>
            </a:extLst>
          </a:blip>
          <a:srcRect l="13154" t="26346" r="42397" b="50733"/>
          <a:stretch/>
        </p:blipFill>
        <p:spPr>
          <a:xfrm>
            <a:off x="464696" y="6527269"/>
            <a:ext cx="2211707" cy="311042"/>
          </a:xfrm>
          <a:prstGeom prst="rect">
            <a:avLst/>
          </a:prstGeom>
        </p:spPr>
      </p:pic>
      <p:pic>
        <p:nvPicPr>
          <p:cNvPr id="13" name="Picture 12" descr="Cockrell_KO_formal_CHE.eps"/>
          <p:cNvPicPr>
            <a:picLocks noChangeAspect="1"/>
          </p:cNvPicPr>
          <p:nvPr userDrawn="1"/>
        </p:nvPicPr>
        <p:blipFill rotWithShape="1">
          <a:blip r:embed="rId2" cstate="print">
            <a:extLst>
              <a:ext uri="{28A0092B-C50C-407E-A947-70E740481C1C}">
                <a14:useLocalDpi xmlns:a14="http://schemas.microsoft.com/office/drawing/2010/main" val="0"/>
              </a:ext>
            </a:extLst>
          </a:blip>
          <a:srcRect l="5154" t="14010" r="86410" b="59754"/>
          <a:stretch/>
        </p:blipFill>
        <p:spPr>
          <a:xfrm>
            <a:off x="44971" y="6474799"/>
            <a:ext cx="419725" cy="356017"/>
          </a:xfrm>
          <a:prstGeom prst="rect">
            <a:avLst/>
          </a:prstGeom>
        </p:spPr>
      </p:pic>
    </p:spTree>
    <p:extLst>
      <p:ext uri="{BB962C8B-B14F-4D97-AF65-F5344CB8AC3E}">
        <p14:creationId xmlns:p14="http://schemas.microsoft.com/office/powerpoint/2010/main" val="3455129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27D9-EE60-1558-EBFB-486693180235}"/>
              </a:ext>
            </a:extLst>
          </p:cNvPr>
          <p:cNvSpPr>
            <a:spLocks noGrp="1"/>
          </p:cNvSpPr>
          <p:nvPr>
            <p:ph type="title"/>
          </p:nvPr>
        </p:nvSpPr>
        <p:spPr>
          <a:xfrm>
            <a:off x="359225" y="139338"/>
            <a:ext cx="11473542" cy="67926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5D4181B-5589-9FB5-8BE1-6F505E2D451E}"/>
              </a:ext>
            </a:extLst>
          </p:cNvPr>
          <p:cNvSpPr>
            <a:spLocks noGrp="1"/>
          </p:cNvSpPr>
          <p:nvPr>
            <p:ph type="sldNum" sz="quarter" idx="10"/>
          </p:nvPr>
        </p:nvSpPr>
        <p:spPr/>
        <p:txBody>
          <a:bodyPr/>
          <a:lstStyle/>
          <a:p>
            <a:fld id="{1007560D-C660-4FEE-81F4-7F597AF5B804}" type="slidenum">
              <a:rPr lang="en-US" smtClean="0"/>
              <a:pPr/>
              <a:t>‹#›</a:t>
            </a:fld>
            <a:endParaRPr lang="en-US"/>
          </a:p>
        </p:txBody>
      </p:sp>
      <p:sp>
        <p:nvSpPr>
          <p:cNvPr id="4" name="TextBox 3">
            <a:extLst>
              <a:ext uri="{FF2B5EF4-FFF2-40B4-BE49-F238E27FC236}">
                <a16:creationId xmlns:a16="http://schemas.microsoft.com/office/drawing/2014/main" id="{B0780584-6CB4-0E75-0E3A-B9137DE848B9}"/>
              </a:ext>
            </a:extLst>
          </p:cNvPr>
          <p:cNvSpPr txBox="1"/>
          <p:nvPr userDrawn="1"/>
        </p:nvSpPr>
        <p:spPr>
          <a:xfrm>
            <a:off x="541175" y="1012371"/>
            <a:ext cx="1726163" cy="382556"/>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dirty="0"/>
              <a:t>Primary Palette</a:t>
            </a:r>
          </a:p>
        </p:txBody>
      </p:sp>
      <p:sp>
        <p:nvSpPr>
          <p:cNvPr id="5" name="Rectangle 4">
            <a:extLst>
              <a:ext uri="{FF2B5EF4-FFF2-40B4-BE49-F238E27FC236}">
                <a16:creationId xmlns:a16="http://schemas.microsoft.com/office/drawing/2014/main" id="{EFDA5B13-C55F-BA7C-25F1-35E04BAE328E}"/>
              </a:ext>
            </a:extLst>
          </p:cNvPr>
          <p:cNvSpPr/>
          <p:nvPr userDrawn="1"/>
        </p:nvSpPr>
        <p:spPr>
          <a:xfrm>
            <a:off x="359229" y="1427738"/>
            <a:ext cx="5736771" cy="321906"/>
          </a:xfrm>
          <a:prstGeom prst="rect">
            <a:avLst/>
          </a:prstGeom>
          <a:solidFill>
            <a:srgbClr val="BF57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400" b="0" dirty="0"/>
              <a:t>Color(PMS 159) Pantone(0,65,100,9) CMYK(191,87,0) RGB(#bf5700)</a:t>
            </a:r>
          </a:p>
        </p:txBody>
      </p:sp>
      <p:sp>
        <p:nvSpPr>
          <p:cNvPr id="8" name="Rectangle 7">
            <a:extLst>
              <a:ext uri="{FF2B5EF4-FFF2-40B4-BE49-F238E27FC236}">
                <a16:creationId xmlns:a16="http://schemas.microsoft.com/office/drawing/2014/main" id="{B858D0E6-FA73-28FB-1239-8C1B456E0B9F}"/>
              </a:ext>
            </a:extLst>
          </p:cNvPr>
          <p:cNvSpPr/>
          <p:nvPr userDrawn="1"/>
        </p:nvSpPr>
        <p:spPr>
          <a:xfrm>
            <a:off x="6096000" y="1427738"/>
            <a:ext cx="5736771" cy="32190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400" b="0" dirty="0">
                <a:solidFill>
                  <a:sysClr val="windowText" lastClr="000000"/>
                </a:solidFill>
              </a:rPr>
              <a:t>Color(-) Pantone(0,0,0,0) CMYK(255,255,255) RGB(#</a:t>
            </a:r>
            <a:r>
              <a:rPr lang="en-US" sz="1400" b="0" dirty="0" err="1">
                <a:solidFill>
                  <a:sysClr val="windowText" lastClr="000000"/>
                </a:solidFill>
              </a:rPr>
              <a:t>ffffff</a:t>
            </a:r>
            <a:r>
              <a:rPr lang="en-US" sz="1400" b="0" dirty="0">
                <a:solidFill>
                  <a:sysClr val="windowText" lastClr="000000"/>
                </a:solidFill>
              </a:rPr>
              <a:t>)</a:t>
            </a:r>
          </a:p>
        </p:txBody>
      </p:sp>
      <p:sp>
        <p:nvSpPr>
          <p:cNvPr id="9" name="TextBox 8">
            <a:extLst>
              <a:ext uri="{FF2B5EF4-FFF2-40B4-BE49-F238E27FC236}">
                <a16:creationId xmlns:a16="http://schemas.microsoft.com/office/drawing/2014/main" id="{583CEA7A-F3F6-573C-4AE4-264383E50D6D}"/>
              </a:ext>
            </a:extLst>
          </p:cNvPr>
          <p:cNvSpPr txBox="1"/>
          <p:nvPr userDrawn="1"/>
        </p:nvSpPr>
        <p:spPr>
          <a:xfrm>
            <a:off x="541174" y="1855236"/>
            <a:ext cx="1726163" cy="382556"/>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dirty="0"/>
              <a:t>Supportive Colors</a:t>
            </a:r>
          </a:p>
        </p:txBody>
      </p:sp>
      <p:sp>
        <p:nvSpPr>
          <p:cNvPr id="10" name="Rectangle 9">
            <a:extLst>
              <a:ext uri="{FF2B5EF4-FFF2-40B4-BE49-F238E27FC236}">
                <a16:creationId xmlns:a16="http://schemas.microsoft.com/office/drawing/2014/main" id="{B3C6F9F7-6193-FFFE-945C-BFE37386D335}"/>
              </a:ext>
            </a:extLst>
          </p:cNvPr>
          <p:cNvSpPr/>
          <p:nvPr userDrawn="1"/>
        </p:nvSpPr>
        <p:spPr>
          <a:xfrm>
            <a:off x="359228" y="2237792"/>
            <a:ext cx="5736771" cy="321906"/>
          </a:xfrm>
          <a:prstGeom prst="rect">
            <a:avLst/>
          </a:prstGeom>
          <a:solidFill>
            <a:srgbClr val="333F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400" b="0" dirty="0"/>
              <a:t>CMYK(65,43,26,78) RGB(51,63,72) HEX(#333f48)</a:t>
            </a:r>
          </a:p>
        </p:txBody>
      </p:sp>
      <p:sp>
        <p:nvSpPr>
          <p:cNvPr id="11" name="Rectangle 10">
            <a:extLst>
              <a:ext uri="{FF2B5EF4-FFF2-40B4-BE49-F238E27FC236}">
                <a16:creationId xmlns:a16="http://schemas.microsoft.com/office/drawing/2014/main" id="{39FEAFE5-DDDB-4964-C8B2-5F12EB5C49C0}"/>
              </a:ext>
            </a:extLst>
          </p:cNvPr>
          <p:cNvSpPr/>
          <p:nvPr userDrawn="1"/>
        </p:nvSpPr>
        <p:spPr>
          <a:xfrm>
            <a:off x="359227" y="2725940"/>
            <a:ext cx="5736771" cy="321906"/>
          </a:xfrm>
          <a:prstGeom prst="rect">
            <a:avLst/>
          </a:prstGeom>
          <a:solidFill>
            <a:srgbClr val="F897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400" b="0" dirty="0"/>
              <a:t>CMYK(0,48,99,0) RGB(248,151,31) HEX(#f8971f)</a:t>
            </a:r>
          </a:p>
        </p:txBody>
      </p:sp>
      <p:sp>
        <p:nvSpPr>
          <p:cNvPr id="12" name="Rectangle 11">
            <a:extLst>
              <a:ext uri="{FF2B5EF4-FFF2-40B4-BE49-F238E27FC236}">
                <a16:creationId xmlns:a16="http://schemas.microsoft.com/office/drawing/2014/main" id="{6C7A7A43-59A4-E81B-04FA-0C3CFD6E6845}"/>
              </a:ext>
            </a:extLst>
          </p:cNvPr>
          <p:cNvSpPr/>
          <p:nvPr userDrawn="1"/>
        </p:nvSpPr>
        <p:spPr>
          <a:xfrm>
            <a:off x="359226" y="3186473"/>
            <a:ext cx="5736771" cy="321906"/>
          </a:xfrm>
          <a:prstGeom prst="rect">
            <a:avLst/>
          </a:prstGeom>
          <a:solidFill>
            <a:srgbClr val="D6D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CMYK(3,4,14,8) RGB(214,210,196) HEX(#d6d2c4)</a:t>
            </a:r>
          </a:p>
        </p:txBody>
      </p:sp>
      <p:sp>
        <p:nvSpPr>
          <p:cNvPr id="13" name="Rectangle 12">
            <a:extLst>
              <a:ext uri="{FF2B5EF4-FFF2-40B4-BE49-F238E27FC236}">
                <a16:creationId xmlns:a16="http://schemas.microsoft.com/office/drawing/2014/main" id="{B08D30C9-3AC6-E5C9-8901-A7201A752DF2}"/>
              </a:ext>
            </a:extLst>
          </p:cNvPr>
          <p:cNvSpPr/>
          <p:nvPr userDrawn="1"/>
        </p:nvSpPr>
        <p:spPr>
          <a:xfrm>
            <a:off x="359225" y="3656977"/>
            <a:ext cx="5736771" cy="321906"/>
          </a:xfrm>
          <a:prstGeom prst="rect">
            <a:avLst/>
          </a:prstGeom>
          <a:solidFill>
            <a:srgbClr val="9CAD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CMYK(24, 9, 8, 22) RGB(156, 173, 183) HEX(#9cadb7)</a:t>
            </a:r>
          </a:p>
        </p:txBody>
      </p:sp>
      <p:sp>
        <p:nvSpPr>
          <p:cNvPr id="14" name="TextBox 13">
            <a:extLst>
              <a:ext uri="{FF2B5EF4-FFF2-40B4-BE49-F238E27FC236}">
                <a16:creationId xmlns:a16="http://schemas.microsoft.com/office/drawing/2014/main" id="{76756E7E-DC74-6653-5AEE-B47EC666F08E}"/>
              </a:ext>
            </a:extLst>
          </p:cNvPr>
          <p:cNvSpPr txBox="1"/>
          <p:nvPr userDrawn="1"/>
        </p:nvSpPr>
        <p:spPr>
          <a:xfrm>
            <a:off x="6156647" y="1855236"/>
            <a:ext cx="1726163" cy="382556"/>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dirty="0"/>
              <a:t>Accent Colors</a:t>
            </a:r>
          </a:p>
        </p:txBody>
      </p:sp>
      <p:sp>
        <p:nvSpPr>
          <p:cNvPr id="15" name="Rectangle 14">
            <a:extLst>
              <a:ext uri="{FF2B5EF4-FFF2-40B4-BE49-F238E27FC236}">
                <a16:creationId xmlns:a16="http://schemas.microsoft.com/office/drawing/2014/main" id="{57C2592C-973C-ED77-8D29-5AD37BA3DCED}"/>
              </a:ext>
            </a:extLst>
          </p:cNvPr>
          <p:cNvSpPr/>
          <p:nvPr userDrawn="1"/>
        </p:nvSpPr>
        <p:spPr>
          <a:xfrm>
            <a:off x="6095999" y="2243858"/>
            <a:ext cx="5736771" cy="321906"/>
          </a:xfrm>
          <a:prstGeom prst="rect">
            <a:avLst/>
          </a:prstGeom>
          <a:solidFill>
            <a:srgbClr val="005F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CMYK(100,31,8,42) RGB(0,95,134) HEX(#005f86)</a:t>
            </a:r>
          </a:p>
        </p:txBody>
      </p:sp>
      <p:sp>
        <p:nvSpPr>
          <p:cNvPr id="16" name="Rectangle 15">
            <a:extLst>
              <a:ext uri="{FF2B5EF4-FFF2-40B4-BE49-F238E27FC236}">
                <a16:creationId xmlns:a16="http://schemas.microsoft.com/office/drawing/2014/main" id="{CDF44112-8E7F-3D0A-EB50-4C3BAF03D332}"/>
              </a:ext>
            </a:extLst>
          </p:cNvPr>
          <p:cNvSpPr/>
          <p:nvPr userDrawn="1"/>
        </p:nvSpPr>
        <p:spPr>
          <a:xfrm>
            <a:off x="6095998" y="2732006"/>
            <a:ext cx="5736771" cy="321906"/>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CMYK(96,0,31,2) RGB(0,169,183) HEX(#00a9b7)</a:t>
            </a:r>
          </a:p>
        </p:txBody>
      </p:sp>
      <p:sp>
        <p:nvSpPr>
          <p:cNvPr id="17" name="Rectangle 16">
            <a:extLst>
              <a:ext uri="{FF2B5EF4-FFF2-40B4-BE49-F238E27FC236}">
                <a16:creationId xmlns:a16="http://schemas.microsoft.com/office/drawing/2014/main" id="{258F0808-6668-3DBC-8F87-95DA67D1605E}"/>
              </a:ext>
            </a:extLst>
          </p:cNvPr>
          <p:cNvSpPr/>
          <p:nvPr userDrawn="1"/>
        </p:nvSpPr>
        <p:spPr>
          <a:xfrm>
            <a:off x="6095997" y="3192539"/>
            <a:ext cx="5736771" cy="321906"/>
          </a:xfrm>
          <a:prstGeom prst="rect">
            <a:avLst/>
          </a:prstGeom>
          <a:solidFill>
            <a:srgbClr val="579D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CMYK(63,0,97,20) RGB(87,157,66) HEX(#579d42)</a:t>
            </a:r>
          </a:p>
        </p:txBody>
      </p:sp>
      <p:sp>
        <p:nvSpPr>
          <p:cNvPr id="18" name="Rectangle 17">
            <a:extLst>
              <a:ext uri="{FF2B5EF4-FFF2-40B4-BE49-F238E27FC236}">
                <a16:creationId xmlns:a16="http://schemas.microsoft.com/office/drawing/2014/main" id="{83346BC1-9073-EFB3-3FAC-534C128E3C4B}"/>
              </a:ext>
            </a:extLst>
          </p:cNvPr>
          <p:cNvSpPr/>
          <p:nvPr userDrawn="1"/>
        </p:nvSpPr>
        <p:spPr>
          <a:xfrm>
            <a:off x="6095996" y="3663043"/>
            <a:ext cx="5736771" cy="321906"/>
          </a:xfrm>
          <a:prstGeom prst="rect">
            <a:avLst/>
          </a:prstGeom>
          <a:solidFill>
            <a:srgbClr val="A6CD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CMYK(40,0,89,0) RGB(166,205,87) HEX(#a6cd57)</a:t>
            </a:r>
          </a:p>
        </p:txBody>
      </p:sp>
      <p:sp>
        <p:nvSpPr>
          <p:cNvPr id="19" name="Rectangle 18">
            <a:extLst>
              <a:ext uri="{FF2B5EF4-FFF2-40B4-BE49-F238E27FC236}">
                <a16:creationId xmlns:a16="http://schemas.microsoft.com/office/drawing/2014/main" id="{68020FE7-0E36-9270-3BC2-417195B805C0}"/>
              </a:ext>
            </a:extLst>
          </p:cNvPr>
          <p:cNvSpPr/>
          <p:nvPr userDrawn="1"/>
        </p:nvSpPr>
        <p:spPr>
          <a:xfrm>
            <a:off x="6096000" y="4152815"/>
            <a:ext cx="5736771" cy="321906"/>
          </a:xfrm>
          <a:prstGeom prst="rect">
            <a:avLst/>
          </a:prstGeom>
          <a:solidFill>
            <a:srgbClr val="FFD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t>CMYK(0,14,100,0) RGB(255,214,0) HEX(#ffd600)</a:t>
            </a:r>
          </a:p>
        </p:txBody>
      </p:sp>
    </p:spTree>
    <p:extLst>
      <p:ext uri="{BB962C8B-B14F-4D97-AF65-F5344CB8AC3E}">
        <p14:creationId xmlns:p14="http://schemas.microsoft.com/office/powerpoint/2010/main" val="197161843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3380" y="139338"/>
            <a:ext cx="11475720" cy="679269"/>
          </a:xfrm>
        </p:spPr>
        <p:txBody>
          <a:bodyPr/>
          <a:lstStyle/>
          <a:p>
            <a:r>
              <a:rPr lang="en-US"/>
              <a:t>Click to edit Master title style</a:t>
            </a:r>
            <a:endParaRPr lang="en-US" dirty="0"/>
          </a:p>
        </p:txBody>
      </p:sp>
      <p:sp>
        <p:nvSpPr>
          <p:cNvPr id="3" name="Content Placeholder 2"/>
          <p:cNvSpPr>
            <a:spLocks noGrp="1"/>
          </p:cNvSpPr>
          <p:nvPr>
            <p:ph idx="1"/>
          </p:nvPr>
        </p:nvSpPr>
        <p:spPr>
          <a:xfrm>
            <a:off x="373380" y="987553"/>
            <a:ext cx="11475720" cy="5189411"/>
          </a:xfrm>
        </p:spPr>
        <p:txBody>
          <a:bodyPr>
            <a:norm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1007560D-C660-4FEE-81F4-7F597AF5B804}" type="slidenum">
              <a:rPr lang="en-US" smtClean="0"/>
              <a:t>‹#›</a:t>
            </a:fld>
            <a:endParaRPr lang="en-US" dirty="0"/>
          </a:p>
        </p:txBody>
      </p:sp>
      <p:sp>
        <p:nvSpPr>
          <p:cNvPr id="4" name="TextBox 3">
            <a:extLst>
              <a:ext uri="{FF2B5EF4-FFF2-40B4-BE49-F238E27FC236}">
                <a16:creationId xmlns:a16="http://schemas.microsoft.com/office/drawing/2014/main" id="{3600D36A-F09A-DAAA-22D7-0A942709A998}"/>
              </a:ext>
            </a:extLst>
          </p:cNvPr>
          <p:cNvSpPr txBox="1"/>
          <p:nvPr userDrawn="1"/>
        </p:nvSpPr>
        <p:spPr>
          <a:xfrm flipH="1">
            <a:off x="5424714" y="6694713"/>
            <a:ext cx="101600" cy="45719"/>
          </a:xfrm>
          <a:prstGeom prst="rect">
            <a:avLst/>
          </a:prstGeom>
        </p:spPr>
        <p:txBody>
          <a:bodyPr vert="horz" wrap="none" lIns="91440" tIns="45720" rIns="91440" bIns="45720" rtlCol="0">
            <a:noAutofit/>
          </a:bodyPr>
          <a:lstStyle/>
          <a:p>
            <a:pPr marL="0" indent="0" algn="l">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13218E45-FF88-B41F-10C5-0C76BD5A3486}"/>
              </a:ext>
            </a:extLst>
          </p:cNvPr>
          <p:cNvSpPr txBox="1"/>
          <p:nvPr userDrawn="1"/>
        </p:nvSpPr>
        <p:spPr>
          <a:xfrm>
            <a:off x="688975" y="6613525"/>
            <a:ext cx="0" cy="0"/>
          </a:xfrm>
          <a:prstGeom prst="rect">
            <a:avLst/>
          </a:prstGeom>
        </p:spPr>
        <p:txBody>
          <a:bodyPr vert="horz" wrap="none" lIns="91440" tIns="45720" rIns="91440" bIns="45720" rtlCol="0">
            <a:noAutofit/>
          </a:bodyPr>
          <a:lstStyle/>
          <a:p>
            <a:pPr marL="0" indent="0" algn="l">
              <a:buFont typeface="Arial" panose="020B0604020202020204" pitchFamily="34" charset="0"/>
              <a:buNone/>
            </a:pPr>
            <a:endParaRPr lang="en-US" dirty="0"/>
          </a:p>
        </p:txBody>
      </p:sp>
      <p:sp>
        <p:nvSpPr>
          <p:cNvPr id="8" name="TextBox 7">
            <a:extLst>
              <a:ext uri="{FF2B5EF4-FFF2-40B4-BE49-F238E27FC236}">
                <a16:creationId xmlns:a16="http://schemas.microsoft.com/office/drawing/2014/main" id="{3813B9C6-022F-A38D-87C5-B426ED31641F}"/>
              </a:ext>
            </a:extLst>
          </p:cNvPr>
          <p:cNvSpPr txBox="1"/>
          <p:nvPr userDrawn="1"/>
        </p:nvSpPr>
        <p:spPr>
          <a:xfrm>
            <a:off x="234950" y="6654800"/>
            <a:ext cx="0" cy="0"/>
          </a:xfrm>
          <a:prstGeom prst="rect">
            <a:avLst/>
          </a:prstGeom>
        </p:spPr>
        <p:txBody>
          <a:bodyPr vert="horz" wrap="none" lIns="91440" tIns="45720" rIns="91440" bIns="45720" rtlCol="0">
            <a:noAutofit/>
          </a:bodyPr>
          <a:lstStyle/>
          <a:p>
            <a:pPr marL="0" indent="0" algn="l">
              <a:buFont typeface="Arial" panose="020B0604020202020204" pitchFamily="34" charset="0"/>
              <a:buNone/>
            </a:pPr>
            <a:endParaRPr lang="en-US" dirty="0"/>
          </a:p>
        </p:txBody>
      </p:sp>
    </p:spTree>
    <p:extLst>
      <p:ext uri="{BB962C8B-B14F-4D97-AF65-F5344CB8AC3E}">
        <p14:creationId xmlns:p14="http://schemas.microsoft.com/office/powerpoint/2010/main" val="4059902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624" userDrawn="1">
          <p15:clr>
            <a:srgbClr val="FBAE40"/>
          </p15:clr>
        </p15:guide>
        <p15:guide id="3" orient="horz" pos="3888" userDrawn="1">
          <p15:clr>
            <a:srgbClr val="FBAE40"/>
          </p15:clr>
        </p15:guide>
        <p15:guide id="4" pos="3840" userDrawn="1">
          <p15:clr>
            <a:srgbClr val="FBAE40"/>
          </p15:clr>
        </p15:guide>
        <p15:guide id="5" pos="7464" userDrawn="1">
          <p15:clr>
            <a:srgbClr val="FBAE40"/>
          </p15:clr>
        </p15:guide>
        <p15:guide id="6" pos="2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3532-753B-0F23-6355-37605F82DBAB}"/>
              </a:ext>
            </a:extLst>
          </p:cNvPr>
          <p:cNvSpPr>
            <a:spLocks noGrp="1"/>
          </p:cNvSpPr>
          <p:nvPr>
            <p:ph type="title"/>
          </p:nvPr>
        </p:nvSpPr>
        <p:spPr>
          <a:xfrm>
            <a:off x="381600" y="139338"/>
            <a:ext cx="11484000" cy="67926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B40E709-4116-C2E4-8DCB-9BEB76F849E4}"/>
              </a:ext>
            </a:extLst>
          </p:cNvPr>
          <p:cNvSpPr>
            <a:spLocks noGrp="1"/>
          </p:cNvSpPr>
          <p:nvPr>
            <p:ph type="sldNum" sz="quarter" idx="10"/>
          </p:nvPr>
        </p:nvSpPr>
        <p:spPr/>
        <p:txBody>
          <a:bodyPr/>
          <a:lstStyle/>
          <a:p>
            <a:fld id="{1007560D-C660-4FEE-81F4-7F597AF5B804}" type="slidenum">
              <a:rPr lang="en-US" smtClean="0"/>
              <a:pPr/>
              <a:t>‹#›</a:t>
            </a:fld>
            <a:endParaRPr lang="en-US"/>
          </a:p>
        </p:txBody>
      </p:sp>
    </p:spTree>
    <p:extLst>
      <p:ext uri="{BB962C8B-B14F-4D97-AF65-F5344CB8AC3E}">
        <p14:creationId xmlns:p14="http://schemas.microsoft.com/office/powerpoint/2010/main" val="3328115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997995"/>
            <a:ext cx="5181600" cy="5178969"/>
          </a:xfrm>
        </p:spPr>
        <p:txBody>
          <a:bodyPr>
            <a:norm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997995"/>
            <a:ext cx="5181600" cy="5178969"/>
          </a:xfrm>
        </p:spPr>
        <p:txBody>
          <a:bodyPr>
            <a:norm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1007560D-C660-4FEE-81F4-7F597AF5B804}" type="slidenum">
              <a:rPr lang="en-US" smtClean="0"/>
              <a:t>‹#›</a:t>
            </a:fld>
            <a:endParaRPr lang="en-US"/>
          </a:p>
        </p:txBody>
      </p:sp>
    </p:spTree>
    <p:extLst>
      <p:ext uri="{BB962C8B-B14F-4D97-AF65-F5344CB8AC3E}">
        <p14:creationId xmlns:p14="http://schemas.microsoft.com/office/powerpoint/2010/main" val="3526346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iple col">
    <p:spTree>
      <p:nvGrpSpPr>
        <p:cNvPr id="1" name=""/>
        <p:cNvGrpSpPr/>
        <p:nvPr/>
      </p:nvGrpSpPr>
      <p:grpSpPr>
        <a:xfrm>
          <a:off x="0" y="0"/>
          <a:ext cx="0" cy="0"/>
          <a:chOff x="0" y="0"/>
          <a:chExt cx="0" cy="0"/>
        </a:xfrm>
      </p:grpSpPr>
      <p:sp>
        <p:nvSpPr>
          <p:cNvPr id="2" name="Title 1"/>
          <p:cNvSpPr>
            <a:spLocks noGrp="1"/>
          </p:cNvSpPr>
          <p:nvPr>
            <p:ph type="title"/>
          </p:nvPr>
        </p:nvSpPr>
        <p:spPr>
          <a:xfrm>
            <a:off x="375625" y="139338"/>
            <a:ext cx="11470850" cy="67926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75625" y="997995"/>
            <a:ext cx="3749039" cy="5178969"/>
          </a:xfrm>
        </p:spPr>
        <p:txBody>
          <a:bodyPr>
            <a:norm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1007560D-C660-4FEE-81F4-7F597AF5B804}" type="slidenum">
              <a:rPr lang="en-US" smtClean="0"/>
              <a:t>‹#›</a:t>
            </a:fld>
            <a:endParaRPr lang="en-US"/>
          </a:p>
        </p:txBody>
      </p:sp>
      <p:sp>
        <p:nvSpPr>
          <p:cNvPr id="5" name="Content Placeholder 2">
            <a:extLst>
              <a:ext uri="{FF2B5EF4-FFF2-40B4-BE49-F238E27FC236}">
                <a16:creationId xmlns:a16="http://schemas.microsoft.com/office/drawing/2014/main" id="{E569377A-0E52-3F15-D5BB-D9A5D2AEB614}"/>
              </a:ext>
            </a:extLst>
          </p:cNvPr>
          <p:cNvSpPr>
            <a:spLocks noGrp="1"/>
          </p:cNvSpPr>
          <p:nvPr>
            <p:ph sz="half" idx="13"/>
          </p:nvPr>
        </p:nvSpPr>
        <p:spPr>
          <a:xfrm>
            <a:off x="4236530" y="997992"/>
            <a:ext cx="3749039" cy="5178969"/>
          </a:xfrm>
        </p:spPr>
        <p:txBody>
          <a:bodyPr>
            <a:norm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9AADA444-AE59-32D9-DE69-7054B6560873}"/>
              </a:ext>
            </a:extLst>
          </p:cNvPr>
          <p:cNvSpPr>
            <a:spLocks noGrp="1"/>
          </p:cNvSpPr>
          <p:nvPr>
            <p:ph sz="half" idx="14"/>
          </p:nvPr>
        </p:nvSpPr>
        <p:spPr>
          <a:xfrm>
            <a:off x="8097436" y="997993"/>
            <a:ext cx="3749039" cy="5178969"/>
          </a:xfrm>
        </p:spPr>
        <p:txBody>
          <a:bodyPr>
            <a:norm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5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4400" y="139338"/>
            <a:ext cx="11469600" cy="679269"/>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1007560D-C660-4FEE-81F4-7F597AF5B804}" type="slidenum">
              <a:rPr lang="en-US" smtClean="0"/>
              <a:t>‹#›</a:t>
            </a:fld>
            <a:endParaRPr lang="en-US"/>
          </a:p>
        </p:txBody>
      </p:sp>
    </p:spTree>
    <p:extLst>
      <p:ext uri="{BB962C8B-B14F-4D97-AF65-F5344CB8AC3E}">
        <p14:creationId xmlns:p14="http://schemas.microsoft.com/office/powerpoint/2010/main" val="418275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07560D-C660-4FEE-81F4-7F597AF5B804}" type="slidenum">
              <a:rPr lang="en-US" smtClean="0"/>
              <a:t>‹#›</a:t>
            </a:fld>
            <a:endParaRPr lang="en-US"/>
          </a:p>
        </p:txBody>
      </p:sp>
    </p:spTree>
    <p:extLst>
      <p:ext uri="{BB962C8B-B14F-4D97-AF65-F5344CB8AC3E}">
        <p14:creationId xmlns:p14="http://schemas.microsoft.com/office/powerpoint/2010/main" val="14569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No Tit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07560D-C660-4FEE-81F4-7F597AF5B804}" type="slidenum">
              <a:rPr lang="en-US" smtClean="0"/>
              <a:t>‹#›</a:t>
            </a:fld>
            <a:endParaRPr lang="en-US"/>
          </a:p>
        </p:txBody>
      </p:sp>
      <p:sp>
        <p:nvSpPr>
          <p:cNvPr id="5" name="Rectangle 4"/>
          <p:cNvSpPr/>
          <p:nvPr userDrawn="1"/>
        </p:nvSpPr>
        <p:spPr>
          <a:xfrm>
            <a:off x="304800" y="758952"/>
            <a:ext cx="11679936" cy="33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058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1007560D-C660-4FEE-81F4-7F597AF5B804}" type="slidenum">
              <a:rPr lang="en-US" smtClean="0"/>
              <a:t>‹#›</a:t>
            </a:fld>
            <a:endParaRPr lang="en-US"/>
          </a:p>
        </p:txBody>
      </p:sp>
      <p:sp>
        <p:nvSpPr>
          <p:cNvPr id="8" name="Rectangle 7"/>
          <p:cNvSpPr/>
          <p:nvPr userDrawn="1"/>
        </p:nvSpPr>
        <p:spPr>
          <a:xfrm>
            <a:off x="304800" y="758952"/>
            <a:ext cx="11679936" cy="33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0"/>
            <a:ext cx="12192000" cy="421758"/>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760558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3629" y="6478427"/>
            <a:ext cx="12209417" cy="383202"/>
          </a:xfrm>
          <a:prstGeom prst="rect">
            <a:avLst/>
          </a:prstGeom>
          <a:gradFill flip="none" rotWithShape="1">
            <a:gsLst>
              <a:gs pos="0">
                <a:srgbClr val="BF5700">
                  <a:shade val="30000"/>
                  <a:satMod val="115000"/>
                </a:srgbClr>
              </a:gs>
              <a:gs pos="50000">
                <a:srgbClr val="BF5700">
                  <a:shade val="67500"/>
                  <a:satMod val="115000"/>
                </a:srgbClr>
              </a:gs>
              <a:gs pos="100000">
                <a:srgbClr val="BF57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838200" y="139338"/>
            <a:ext cx="10515600" cy="67926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1018903"/>
            <a:ext cx="10515600" cy="515806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0249786" y="6474798"/>
            <a:ext cx="1864713" cy="316608"/>
          </a:xfrm>
          <a:prstGeom prst="rect">
            <a:avLst/>
          </a:prstGeom>
        </p:spPr>
        <p:txBody>
          <a:bodyPr vert="horz" lIns="91440" tIns="45720" rIns="91440" bIns="45720" rtlCol="0" anchor="ctr"/>
          <a:lstStyle>
            <a:lvl1pPr algn="r">
              <a:defRPr sz="1200">
                <a:solidFill>
                  <a:schemeClr val="bg1"/>
                </a:solidFill>
              </a:defRPr>
            </a:lvl1pPr>
          </a:lstStyle>
          <a:p>
            <a:fld id="{1007560D-C660-4FEE-81F4-7F597AF5B804}" type="slidenum">
              <a:rPr lang="en-US" smtClean="0"/>
              <a:pPr/>
              <a:t>‹#›</a:t>
            </a:fld>
            <a:endParaRPr lang="en-US"/>
          </a:p>
        </p:txBody>
      </p:sp>
      <p:sp>
        <p:nvSpPr>
          <p:cNvPr id="8" name="Line 8"/>
          <p:cNvSpPr>
            <a:spLocks noChangeShapeType="1"/>
          </p:cNvSpPr>
          <p:nvPr userDrawn="1"/>
        </p:nvSpPr>
        <p:spPr bwMode="auto">
          <a:xfrm>
            <a:off x="371567" y="885825"/>
            <a:ext cx="11483701" cy="0"/>
          </a:xfrm>
          <a:prstGeom prst="line">
            <a:avLst/>
          </a:prstGeom>
          <a:noFill/>
          <a:ln w="19050">
            <a:solidFill>
              <a:srgbClr val="BF5700"/>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13" name="Picture 12" descr="Cockrell_KO_formal_CHE.eps"/>
          <p:cNvPicPr>
            <a:picLocks noChangeAspect="1"/>
          </p:cNvPicPr>
          <p:nvPr userDrawn="1"/>
        </p:nvPicPr>
        <p:blipFill rotWithShape="1">
          <a:blip r:embed="rId13" cstate="print">
            <a:extLst>
              <a:ext uri="{28A0092B-C50C-407E-A947-70E740481C1C}">
                <a14:useLocalDpi xmlns:a14="http://schemas.microsoft.com/office/drawing/2010/main" val="0"/>
              </a:ext>
            </a:extLst>
          </a:blip>
          <a:srcRect l="5154" t="14010" r="86939" b="59754"/>
          <a:stretch>
            <a:fillRect/>
          </a:stretch>
        </p:blipFill>
        <p:spPr>
          <a:xfrm>
            <a:off x="8880" y="6474799"/>
            <a:ext cx="393424" cy="356017"/>
          </a:xfrm>
          <a:prstGeom prst="rect">
            <a:avLst/>
          </a:prstGeom>
        </p:spPr>
      </p:pic>
      <p:sp>
        <p:nvSpPr>
          <p:cNvPr id="10" name="TextBox 9"/>
          <p:cNvSpPr txBox="1"/>
          <p:nvPr userDrawn="1"/>
        </p:nvSpPr>
        <p:spPr>
          <a:xfrm>
            <a:off x="493592" y="6523039"/>
            <a:ext cx="8773897" cy="307777"/>
          </a:xfrm>
          <a:prstGeom prst="rect">
            <a:avLst/>
          </a:prstGeom>
          <a:noFill/>
        </p:spPr>
        <p:txBody>
          <a:bodyPr wrap="square" rtlCol="0">
            <a:spAutoFit/>
          </a:bodyPr>
          <a:lstStyle/>
          <a:p>
            <a:r>
              <a:rPr lang="en-US" sz="1400" dirty="0">
                <a:solidFill>
                  <a:schemeClr val="bg1"/>
                </a:solidFill>
                <a:latin typeface="Arial Rounded MT Bold" panose="020F0704030504030204" pitchFamily="34" charset="0"/>
                <a:cs typeface="Times New Roman" panose="02020603050405020304" pitchFamily="18" charset="0"/>
              </a:rPr>
              <a:t>Process</a:t>
            </a:r>
            <a:r>
              <a:rPr lang="en-US" sz="1400" baseline="0" dirty="0">
                <a:solidFill>
                  <a:schemeClr val="bg1"/>
                </a:solidFill>
                <a:latin typeface="Arial Rounded MT Bold" panose="020F0704030504030204" pitchFamily="34" charset="0"/>
                <a:cs typeface="Times New Roman" panose="02020603050405020304" pitchFamily="18" charset="0"/>
              </a:rPr>
              <a:t> and Energy Systems Engineering      </a:t>
            </a:r>
            <a:endParaRPr lang="en-US" sz="1400" dirty="0">
              <a:solidFill>
                <a:schemeClr val="bg1"/>
              </a:solidFill>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3804185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7" r:id="rId3"/>
    <p:sldLayoutId id="2147483664" r:id="rId4"/>
    <p:sldLayoutId id="2147483680" r:id="rId5"/>
    <p:sldLayoutId id="2147483666" r:id="rId6"/>
    <p:sldLayoutId id="2147483667" r:id="rId7"/>
    <p:sldLayoutId id="2147483672" r:id="rId8"/>
    <p:sldLayoutId id="2147483678" r:id="rId9"/>
    <p:sldLayoutId id="2147483674" r:id="rId10"/>
    <p:sldLayoutId id="2147483679" r:id="rId11"/>
  </p:sldLayoutIdLst>
  <p:hf hdr="0" ftr="0" dt="0"/>
  <p:txStyles>
    <p:titleStyle>
      <a:lvl1pPr algn="l" defTabSz="914400" rtl="0" eaLnBrk="1" latinLnBrk="0" hangingPunct="1">
        <a:lnSpc>
          <a:spcPct val="90000"/>
        </a:lnSpc>
        <a:spcBef>
          <a:spcPct val="0"/>
        </a:spcBef>
        <a:buNone/>
        <a:defRPr sz="32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arxiv.org/abs/2503.17681"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0.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microsoft.com/office/2018/10/relationships/comments" Target="../comments/modernComment_273_32FD9C7A.xml"/><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0.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2.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39.png"/><Relationship Id="rId4" Type="http://schemas.openxmlformats.org/officeDocument/2006/relationships/image" Target="../media/image34.png"/><Relationship Id="rId9" Type="http://schemas.microsoft.com/office/2007/relationships/hdphoto" Target="../media/hdphoto1.wdp"/><Relationship Id="rId14" Type="http://schemas.openxmlformats.org/officeDocument/2006/relationships/image" Target="../media/image44.sv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12"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2.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7.png"/><Relationship Id="rId3" Type="http://schemas.microsoft.com/office/2018/10/relationships/comments" Target="../comments/modernComment_266_625285AE.xml"/><Relationship Id="rId7" Type="http://schemas.openxmlformats.org/officeDocument/2006/relationships/image" Target="../media/image36.png"/><Relationship Id="rId12"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microsoft.com/office/2007/relationships/hdphoto" Target="../media/hdphoto1.wdp"/><Relationship Id="rId4" Type="http://schemas.openxmlformats.org/officeDocument/2006/relationships/image" Target="../media/image330.png"/><Relationship Id="rId9" Type="http://schemas.openxmlformats.org/officeDocument/2006/relationships/image" Target="../media/image38.png"/><Relationship Id="rId14"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510.png"/><Relationship Id="rId13" Type="http://schemas.microsoft.com/office/2007/relationships/hdphoto" Target="../media/hdphoto1.wdp"/><Relationship Id="rId3" Type="http://schemas.openxmlformats.org/officeDocument/2006/relationships/image" Target="../media/image47.png"/><Relationship Id="rId7" Type="http://schemas.openxmlformats.org/officeDocument/2006/relationships/image" Target="../media/image6.png"/><Relationship Id="rId12"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jpe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48.svg"/><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60.png"/><Relationship Id="rId12"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9.emf"/><Relationship Id="rId11" Type="http://schemas.openxmlformats.org/officeDocument/2006/relationships/image" Target="../media/image38.png"/><Relationship Id="rId5" Type="http://schemas.openxmlformats.org/officeDocument/2006/relationships/image" Target="../media/image58.emf"/><Relationship Id="rId10" Type="http://schemas.openxmlformats.org/officeDocument/2006/relationships/image" Target="../media/image63.png"/><Relationship Id="rId4" Type="http://schemas.openxmlformats.org/officeDocument/2006/relationships/notesSlide" Target="../notesSlides/notesSlide23.xml"/><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microsoft.com/office/2018/10/relationships/comments" Target="../comments/modernComment_24A_EF888F78.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webofscience.com/wos/woscc/summary/a43211b2-f450-4e87-89b2-24dbe7249752-01706a8873/relevance/1" TargetMode="External"/><Relationship Id="rId7" Type="http://schemas.openxmlformats.org/officeDocument/2006/relationships/image" Target="../media/image86.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svg"/><Relationship Id="rId12" Type="http://schemas.openxmlformats.org/officeDocument/2006/relationships/image" Target="../media/image97.svg"/><Relationship Id="rId2" Type="http://schemas.microsoft.com/office/2018/10/relationships/comments" Target="../comments/modernComment_234_E2C4034A.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svg"/><Relationship Id="rId10" Type="http://schemas.openxmlformats.org/officeDocument/2006/relationships/image" Target="../media/image95.svg"/><Relationship Id="rId4" Type="http://schemas.openxmlformats.org/officeDocument/2006/relationships/image" Target="../media/image89.png"/><Relationship Id="rId9" Type="http://schemas.openxmlformats.org/officeDocument/2006/relationships/image" Target="../media/image94.png"/></Relationships>
</file>

<file path=ppt/slides/_rels/slide33.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89.png"/><Relationship Id="rId7" Type="http://schemas.openxmlformats.org/officeDocument/2006/relationships/image" Target="../media/image94.png"/><Relationship Id="rId2" Type="http://schemas.microsoft.com/office/2018/10/relationships/comments" Target="../comments/modernComment_237_BF26E07C.xml"/><Relationship Id="rId1" Type="http://schemas.openxmlformats.org/officeDocument/2006/relationships/slideLayout" Target="../slideLayouts/slideLayout2.xml"/><Relationship Id="rId6" Type="http://schemas.openxmlformats.org/officeDocument/2006/relationships/image" Target="../media/image92.svg"/><Relationship Id="rId11" Type="http://schemas.openxmlformats.org/officeDocument/2006/relationships/image" Target="../media/image99.png"/><Relationship Id="rId5" Type="http://schemas.openxmlformats.org/officeDocument/2006/relationships/image" Target="../media/image91.png"/><Relationship Id="rId10" Type="http://schemas.openxmlformats.org/officeDocument/2006/relationships/image" Target="../media/image97.svg"/><Relationship Id="rId4" Type="http://schemas.openxmlformats.org/officeDocument/2006/relationships/image" Target="../media/image90.svg"/><Relationship Id="rId9"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microsoft.com/office/2018/10/relationships/comments" Target="../comments/modernComment_254_634E982B.xml"/><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70E0-9AC6-224D-A6AE-2517AFB49E7F}"/>
              </a:ext>
            </a:extLst>
          </p:cNvPr>
          <p:cNvSpPr>
            <a:spLocks noGrp="1"/>
          </p:cNvSpPr>
          <p:nvPr>
            <p:ph type="ctrTitle"/>
          </p:nvPr>
        </p:nvSpPr>
        <p:spPr/>
        <p:txBody>
          <a:bodyPr/>
          <a:lstStyle/>
          <a:p>
            <a:r>
              <a:rPr lang="en-US" sz="4000" dirty="0"/>
              <a:t>Some Preliminary Transfer Learning Results for Dynamical Systems</a:t>
            </a:r>
          </a:p>
        </p:txBody>
      </p:sp>
      <p:sp>
        <p:nvSpPr>
          <p:cNvPr id="3" name="Subtitle 2">
            <a:extLst>
              <a:ext uri="{FF2B5EF4-FFF2-40B4-BE49-F238E27FC236}">
                <a16:creationId xmlns:a16="http://schemas.microsoft.com/office/drawing/2014/main" id="{D3EFF717-74A3-2742-8E4B-9388D9D07CDB}"/>
              </a:ext>
            </a:extLst>
          </p:cNvPr>
          <p:cNvSpPr>
            <a:spLocks noGrp="1"/>
          </p:cNvSpPr>
          <p:nvPr>
            <p:ph type="subTitle" idx="1"/>
          </p:nvPr>
        </p:nvSpPr>
        <p:spPr>
          <a:xfrm>
            <a:off x="1524000" y="3602037"/>
            <a:ext cx="9144000" cy="2695523"/>
          </a:xfrm>
        </p:spPr>
        <p:txBody>
          <a:bodyPr>
            <a:normAutofit lnSpcReduction="10000"/>
          </a:bodyPr>
          <a:lstStyle/>
          <a:p>
            <a:r>
              <a:rPr lang="en-US" b="1" dirty="0"/>
              <a:t>Joshua Hammond, Brian Korgel, Michael Baldea </a:t>
            </a:r>
          </a:p>
          <a:p>
            <a:pPr>
              <a:spcBef>
                <a:spcPct val="0"/>
              </a:spcBef>
            </a:pPr>
            <a:r>
              <a:rPr lang="en-US" altLang="en-US" dirty="0" err="1">
                <a:solidFill>
                  <a:srgbClr val="606060"/>
                </a:solidFill>
              </a:rPr>
              <a:t>McKetta</a:t>
            </a:r>
            <a:r>
              <a:rPr lang="en-US" altLang="en-US" dirty="0">
                <a:solidFill>
                  <a:srgbClr val="606060"/>
                </a:solidFill>
              </a:rPr>
              <a:t> Department of Chemical Engineering</a:t>
            </a:r>
          </a:p>
          <a:p>
            <a:pPr>
              <a:spcBef>
                <a:spcPct val="0"/>
              </a:spcBef>
            </a:pPr>
            <a:r>
              <a:rPr lang="en-US" altLang="en-US" dirty="0">
                <a:solidFill>
                  <a:srgbClr val="606060"/>
                </a:solidFill>
              </a:rPr>
              <a:t>The University of Texas at Austin</a:t>
            </a:r>
          </a:p>
          <a:p>
            <a:pPr>
              <a:spcBef>
                <a:spcPts val="0"/>
              </a:spcBef>
            </a:pPr>
            <a:endParaRPr lang="en-US" b="1" dirty="0"/>
          </a:p>
          <a:p>
            <a:pPr>
              <a:spcBef>
                <a:spcPts val="0"/>
              </a:spcBef>
            </a:pPr>
            <a:r>
              <a:rPr lang="en-US" b="1" dirty="0"/>
              <a:t>Acknowledgments: Tyler Soderstrom, </a:t>
            </a:r>
            <a:r>
              <a:rPr lang="en-US" dirty="0">
                <a:solidFill>
                  <a:srgbClr val="606060"/>
                </a:solidFill>
              </a:rPr>
              <a:t>ExxonMobil</a:t>
            </a:r>
          </a:p>
          <a:p>
            <a:pPr>
              <a:lnSpc>
                <a:spcPct val="100000"/>
              </a:lnSpc>
              <a:spcBef>
                <a:spcPct val="0"/>
              </a:spcBef>
            </a:pPr>
            <a:endParaRPr lang="en-US" altLang="en-US" dirty="0">
              <a:solidFill>
                <a:srgbClr val="606060"/>
              </a:solidFill>
            </a:endParaRPr>
          </a:p>
          <a:p>
            <a:pPr>
              <a:lnSpc>
                <a:spcPct val="100000"/>
              </a:lnSpc>
              <a:spcBef>
                <a:spcPct val="0"/>
              </a:spcBef>
            </a:pPr>
            <a:endParaRPr lang="en-US" altLang="en-US" dirty="0">
              <a:solidFill>
                <a:srgbClr val="606060"/>
              </a:solidFill>
            </a:endParaRPr>
          </a:p>
          <a:p>
            <a:pPr>
              <a:lnSpc>
                <a:spcPct val="100000"/>
              </a:lnSpc>
              <a:spcBef>
                <a:spcPct val="0"/>
              </a:spcBef>
            </a:pPr>
            <a:r>
              <a:rPr lang="en-US" altLang="en-US" dirty="0"/>
              <a:t>TWCCC Fall Meeting 2025</a:t>
            </a:r>
          </a:p>
          <a:p>
            <a:pPr>
              <a:lnSpc>
                <a:spcPct val="100000"/>
              </a:lnSpc>
            </a:pPr>
            <a:endParaRPr lang="en-US" dirty="0"/>
          </a:p>
        </p:txBody>
      </p:sp>
      <p:sp>
        <p:nvSpPr>
          <p:cNvPr id="4" name="Slide Number Placeholder 3">
            <a:extLst>
              <a:ext uri="{FF2B5EF4-FFF2-40B4-BE49-F238E27FC236}">
                <a16:creationId xmlns:a16="http://schemas.microsoft.com/office/drawing/2014/main" id="{BD76EFA6-FA97-3848-8A29-D91DC070E35C}"/>
              </a:ext>
            </a:extLst>
          </p:cNvPr>
          <p:cNvSpPr>
            <a:spLocks noGrp="1"/>
          </p:cNvSpPr>
          <p:nvPr>
            <p:ph type="sldNum" sz="quarter" idx="12"/>
          </p:nvPr>
        </p:nvSpPr>
        <p:spPr/>
        <p:txBody>
          <a:bodyPr/>
          <a:lstStyle/>
          <a:p>
            <a:fld id="{1007560D-C660-4FEE-81F4-7F597AF5B804}" type="slidenum">
              <a:rPr lang="en-US" smtClean="0"/>
              <a:t>1</a:t>
            </a:fld>
            <a:endParaRPr lang="en-US"/>
          </a:p>
        </p:txBody>
      </p:sp>
    </p:spTree>
    <p:extLst>
      <p:ext uri="{BB962C8B-B14F-4D97-AF65-F5344CB8AC3E}">
        <p14:creationId xmlns:p14="http://schemas.microsoft.com/office/powerpoint/2010/main" val="1312026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D92E-7512-61A0-2B73-4D7C8BD088AF}"/>
              </a:ext>
            </a:extLst>
          </p:cNvPr>
          <p:cNvSpPr>
            <a:spLocks noGrp="1"/>
          </p:cNvSpPr>
          <p:nvPr>
            <p:ph type="title"/>
          </p:nvPr>
        </p:nvSpPr>
        <p:spPr/>
        <p:txBody>
          <a:bodyPr/>
          <a:lstStyle/>
          <a:p>
            <a:r>
              <a:rPr lang="en-US" dirty="0"/>
              <a:t>NN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0DB57A-09DA-0E5A-7CFA-9985D439B535}"/>
                  </a:ext>
                </a:extLst>
              </p:cNvPr>
              <p:cNvSpPr>
                <a:spLocks noGrp="1"/>
              </p:cNvSpPr>
              <p:nvPr>
                <p:ph idx="1"/>
              </p:nvPr>
            </p:nvSpPr>
            <p:spPr>
              <a:xfrm>
                <a:off x="381000" y="990600"/>
                <a:ext cx="6500138" cy="5026668"/>
              </a:xfrm>
            </p:spPr>
            <p:txBody>
              <a:bodyPr>
                <a:noAutofit/>
              </a:bodyPr>
              <a:lstStyle/>
              <a:p>
                <a:pPr marL="0" indent="0">
                  <a:buNone/>
                </a:pPr>
                <a:r>
                  <a:rPr lang="en-US" b="1" dirty="0"/>
                  <a:t>Prediction</a:t>
                </a:r>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1" i="1">
                                  <a:latin typeface="Cambria Math" panose="02040503050406030204" pitchFamily="18" charset="0"/>
                                </a:rPr>
                                <m:t>𝒚</m:t>
                              </m:r>
                            </m:e>
                          </m:acc>
                        </m:e>
                        <m:sub>
                          <m:r>
                            <a:rPr lang="en-US" i="1">
                              <a:latin typeface="Cambria Math" panose="02040503050406030204" pitchFamily="18" charset="0"/>
                            </a:rPr>
                            <m:t>𝑘</m:t>
                          </m:r>
                        </m:sub>
                      </m:sSub>
                      <m:r>
                        <a:rPr lang="en-US" i="1">
                          <a:latin typeface="Cambria Math" panose="02040503050406030204" pitchFamily="18" charset="0"/>
                        </a:rPr>
                        <m:t>=</m:t>
                      </m:r>
                      <m:r>
                        <m:rPr>
                          <m:sty m:val="p"/>
                        </m:rPr>
                        <a:rPr lang="el-GR">
                          <a:latin typeface="Cambria Math" panose="02040503050406030204" pitchFamily="18" charset="0"/>
                        </a:rPr>
                        <m:t>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m:rPr>
                                  <m:sty m:val="p"/>
                                </m:rPr>
                                <a:rPr lang="en-US">
                                  <a:latin typeface="Cambria Math" panose="02040503050406030204" pitchFamily="18" charset="0"/>
                                </a:rPr>
                                <m:t>k</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𝐮</m:t>
                              </m:r>
                            </m:e>
                            <m:sub>
                              <m:r>
                                <m:rPr>
                                  <m:sty m:val="p"/>
                                </m:rPr>
                                <a:rPr lang="en-US">
                                  <a:latin typeface="Cambria Math" panose="02040503050406030204" pitchFamily="18" charset="0"/>
                                </a:rPr>
                                <m:t>k</m:t>
                              </m:r>
                            </m:sub>
                          </m:sSub>
                          <m:r>
                            <a:rPr lang="en-US">
                              <a:latin typeface="Cambria Math" panose="02040503050406030204" pitchFamily="18" charset="0"/>
                            </a:rPr>
                            <m:t>,</m:t>
                          </m:r>
                          <m:sSub>
                            <m:sSubPr>
                              <m:ctrlPr>
                                <a:rPr lang="en-US" i="1">
                                  <a:latin typeface="Cambria Math" panose="02040503050406030204" pitchFamily="18" charset="0"/>
                                  <a:ea typeface="Calibri" panose="020F0502020204030204" pitchFamily="34" charset="0"/>
                                </a:rPr>
                              </m:ctrlPr>
                            </m:sSubPr>
                            <m:e>
                              <m:r>
                                <a:rPr lang="en-US" b="1" i="1">
                                  <a:latin typeface="Cambria Math" panose="02040503050406030204" pitchFamily="18" charset="0"/>
                                  <a:ea typeface="Calibri" panose="020F0502020204030204" pitchFamily="34" charset="0"/>
                                </a:rPr>
                                <m:t>𝒘</m:t>
                              </m:r>
                            </m:e>
                            <m:sub>
                              <m:r>
                                <a:rPr lang="en-US" i="1">
                                  <a:latin typeface="Cambria Math" panose="02040503050406030204" pitchFamily="18" charset="0"/>
                                  <a:ea typeface="Calibri" panose="020F0502020204030204" pitchFamily="34" charset="0"/>
                                </a:rPr>
                                <m:t>𝑘</m:t>
                              </m:r>
                            </m:sub>
                          </m:sSub>
                        </m:e>
                      </m:d>
                      <m:r>
                        <a:rPr lang="en-US" i="1">
                          <a:latin typeface="Cambria Math" panose="02040503050406030204" pitchFamily="18" charset="0"/>
                          <a:ea typeface="Calibri" panose="020F0502020204030204" pitchFamily="34" charset="0"/>
                        </a:rPr>
                        <m:t>+</m:t>
                      </m:r>
                      <m:sSub>
                        <m:sSubPr>
                          <m:ctrlPr>
                            <a:rPr lang="en-US" i="1">
                              <a:latin typeface="Cambria Math" panose="02040503050406030204" pitchFamily="18" charset="0"/>
                              <a:ea typeface="Calibri" panose="020F0502020204030204" pitchFamily="34" charset="0"/>
                            </a:rPr>
                          </m:ctrlPr>
                        </m:sSubPr>
                        <m:e>
                          <m:r>
                            <a:rPr lang="en-US" b="1" i="1">
                              <a:latin typeface="Cambria Math" panose="02040503050406030204" pitchFamily="18" charset="0"/>
                              <a:ea typeface="Calibri" panose="020F0502020204030204" pitchFamily="34" charset="0"/>
                            </a:rPr>
                            <m:t>𝒗</m:t>
                          </m:r>
                        </m:e>
                        <m:sub>
                          <m:r>
                            <a:rPr lang="en-US" i="1">
                              <a:latin typeface="Cambria Math" panose="02040503050406030204" pitchFamily="18" charset="0"/>
                              <a:ea typeface="Calibri" panose="020F0502020204030204" pitchFamily="34" charset="0"/>
                            </a:rPr>
                            <m:t>𝑘</m:t>
                          </m:r>
                        </m:sub>
                      </m:sSub>
                    </m:oMath>
                  </m:oMathPara>
                </a14:m>
                <a:endParaRPr lang="en-US" b="1" dirty="0"/>
              </a:p>
              <a:p>
                <a:pPr marL="0" indent="0">
                  <a:buNone/>
                </a:pPr>
                <a:endParaRPr lang="en-US" b="1" dirty="0"/>
              </a:p>
              <a:p>
                <a:pPr marL="0" indent="0">
                  <a:buNone/>
                </a:pPr>
                <a:r>
                  <a:rPr lang="en-US" b="1" dirty="0"/>
                  <a:t>Gradient Descent</a:t>
                </a: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𝒚</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1" i="1">
                                  <a:latin typeface="Cambria Math" panose="02040503050406030204" pitchFamily="18" charset="0"/>
                                </a:rPr>
                                <m:t>𝒚</m:t>
                              </m:r>
                            </m:e>
                          </m:acc>
                        </m:e>
                        <m:sub>
                          <m:r>
                            <a:rPr lang="en-US" i="1">
                              <a:latin typeface="Cambria Math" panose="02040503050406030204" pitchFamily="18" charset="0"/>
                            </a:rPr>
                            <m:t>𝑘</m:t>
                          </m:r>
                        </m:sub>
                      </m:sSub>
                    </m:oMath>
                  </m:oMathPara>
                </a14:m>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ℒ</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𝐿𝑜𝑠𝑠</m:t>
                      </m:r>
                      <m:r>
                        <a:rPr lang="en-US" i="1">
                          <a:latin typeface="Cambria Math" panose="02040503050406030204" pitchFamily="18" charset="0"/>
                        </a:rPr>
                        <m:t> </m:t>
                      </m:r>
                      <m:r>
                        <a:rPr lang="en-US" i="1">
                          <a:latin typeface="Cambria Math" panose="02040503050406030204" pitchFamily="18" charset="0"/>
                        </a:rPr>
                        <m:t>𝐹𝑢𝑛𝑐𝑡𝑖𝑜𝑛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e>
                      </m:d>
                    </m:oMath>
                  </m:oMathPara>
                </a14:m>
                <a:endParaRPr lang="en-US" i="1" dirty="0"/>
              </a:p>
              <a:p>
                <a:pPr marL="0"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m:t>
                          </m:r>
                          <m:r>
                            <a:rPr lang="en-US" i="1">
                              <a:latin typeface="Cambria Math" panose="02040503050406030204" pitchFamily="18" charset="0"/>
                            </a:rPr>
                            <m:t>ℒ</m:t>
                          </m:r>
                        </m:num>
                        <m:den>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l-GR" b="1" i="1">
                                      <a:latin typeface="Cambria Math" panose="02040503050406030204" pitchFamily="18" charset="0"/>
                                    </a:rPr>
                                    <m:t>𝝅</m:t>
                                  </m:r>
                                </m:e>
                              </m:acc>
                            </m:e>
                            <m:sub>
                              <m:r>
                                <a:rPr lang="en-US" i="1">
                                  <a:latin typeface="Cambria Math" panose="02040503050406030204" pitchFamily="18" charset="0"/>
                                </a:rPr>
                                <m:t>𝑘</m:t>
                              </m:r>
                            </m:sub>
                          </m:sSub>
                        </m:den>
                      </m:f>
                      <m:r>
                        <a:rPr lang="en-US" i="1">
                          <a:latin typeface="Cambria Math" panose="02040503050406030204" pitchFamily="18" charset="0"/>
                        </a:rPr>
                        <m:t>←</m:t>
                      </m:r>
                      <m:r>
                        <a:rPr lang="en-US" i="1">
                          <a:latin typeface="Cambria Math" panose="02040503050406030204" pitchFamily="18" charset="0"/>
                        </a:rPr>
                        <m:t>𝐵𝑎𝑐𝑘𝑝𝑟𝑜𝑝𝑎𝑔𝑎𝑡𝑖𝑜𝑛</m:t>
                      </m:r>
                      <m:r>
                        <a:rPr lang="en-US" i="1">
                          <a:latin typeface="Cambria Math" panose="02040503050406030204" pitchFamily="18" charset="0"/>
                        </a:rPr>
                        <m:t>(</m:t>
                      </m:r>
                      <m:r>
                        <a:rPr lang="en-US" i="1">
                          <a:latin typeface="Cambria Math" panose="02040503050406030204" pitchFamily="18" charset="0"/>
                        </a:rPr>
                        <m:t>ℒ</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l-GR" b="1" i="1">
                                  <a:latin typeface="Cambria Math" panose="02040503050406030204" pitchFamily="18" charset="0"/>
                                </a:rPr>
                                <m:t>𝝅</m:t>
                              </m:r>
                            </m:e>
                          </m:acc>
                        </m:e>
                        <m:sub>
                          <m:r>
                            <a:rPr lang="en-US" i="1">
                              <a:latin typeface="Cambria Math" panose="02040503050406030204" pitchFamily="18" charset="0"/>
                            </a:rPr>
                            <m:t>𝑘</m:t>
                          </m:r>
                        </m:sub>
                      </m:sSub>
                      <m:r>
                        <a:rPr lang="en-US" i="1">
                          <a:latin typeface="Cambria Math" panose="02040503050406030204" pitchFamily="18" charset="0"/>
                        </a:rPr>
                        <m:t> ) </m:t>
                      </m:r>
                    </m:oMath>
                  </m:oMathPara>
                </a14:m>
                <a:endParaRPr lang="en-US" i="1" dirty="0"/>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l-GR" b="1" i="1">
                                  <a:latin typeface="Cambria Math" panose="02040503050406030204" pitchFamily="18" charset="0"/>
                                </a:rPr>
                                <m:t>𝝅</m:t>
                              </m:r>
                            </m:e>
                          </m:acc>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l-GR" b="1" i="1">
                                  <a:latin typeface="Cambria Math" panose="02040503050406030204" pitchFamily="18" charset="0"/>
                                </a:rPr>
                                <m:t>𝝅</m:t>
                              </m:r>
                            </m:e>
                          </m:acc>
                        </m:e>
                        <m:sub>
                          <m:r>
                            <a:rPr lang="en-US" i="1">
                              <a:latin typeface="Cambria Math" panose="02040503050406030204" pitchFamily="18" charset="0"/>
                            </a:rPr>
                            <m:t>𝑘</m:t>
                          </m:r>
                        </m:sub>
                      </m:sSub>
                      <m:r>
                        <a:rPr lang="en-US" i="1">
                          <a:latin typeface="Cambria Math" panose="02040503050406030204" pitchFamily="18" charset="0"/>
                        </a:rPr>
                        <m:t> −</m:t>
                      </m:r>
                      <m:r>
                        <a:rPr lang="el-GR" b="0" i="1" smtClean="0">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 </m:t>
                          </m:r>
                          <m:r>
                            <a:rPr lang="en-US" i="1">
                              <a:latin typeface="Cambria Math" panose="02040503050406030204" pitchFamily="18" charset="0"/>
                            </a:rPr>
                            <m:t>𝑑</m:t>
                          </m:r>
                          <m:r>
                            <a:rPr lang="en-US" i="1">
                              <a:latin typeface="Cambria Math" panose="02040503050406030204" pitchFamily="18" charset="0"/>
                            </a:rPr>
                            <m:t>ℒ</m:t>
                          </m:r>
                        </m:num>
                        <m:den>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l-GR" b="1" i="1">
                                      <a:latin typeface="Cambria Math" panose="02040503050406030204" pitchFamily="18" charset="0"/>
                                    </a:rPr>
                                    <m:t>𝝅</m:t>
                                  </m:r>
                                </m:e>
                              </m:acc>
                            </m:e>
                            <m:sub>
                              <m:r>
                                <a:rPr lang="en-US" i="1">
                                  <a:latin typeface="Cambria Math" panose="02040503050406030204" pitchFamily="18" charset="0"/>
                                </a:rPr>
                                <m:t>𝑘</m:t>
                              </m:r>
                            </m:sub>
                          </m:sSub>
                        </m:den>
                      </m:f>
                      <m:r>
                        <a:rPr lang="en-US" i="1">
                          <a:latin typeface="Cambria Math" panose="02040503050406030204" pitchFamily="18" charset="0"/>
                        </a:rPr>
                        <m:t> </m:t>
                      </m:r>
                    </m:oMath>
                  </m:oMathPara>
                </a14:m>
                <a:endParaRPr lang="en-US" dirty="0"/>
              </a:p>
              <a:p>
                <a:pPr marL="0" indent="0">
                  <a:buNone/>
                </a:pPr>
                <a:endParaRPr lang="en-US" dirty="0"/>
              </a:p>
              <a:p>
                <a:pPr marL="0" indent="0">
                  <a:buNone/>
                </a:pPr>
                <a:r>
                  <a:rPr lang="en-US" dirty="0"/>
                  <a:t>Repeat across all datapoints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𝑘</m:t>
                    </m:r>
                  </m:oMath>
                </a14:m>
                <a:r>
                  <a:rPr lang="en-US" dirty="0"/>
                  <a:t> until convergence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70DB57A-09DA-0E5A-7CFA-9985D439B535}"/>
                  </a:ext>
                </a:extLst>
              </p:cNvPr>
              <p:cNvSpPr>
                <a:spLocks noGrp="1" noRot="1" noChangeAspect="1" noMove="1" noResize="1" noEditPoints="1" noAdjustHandles="1" noChangeArrowheads="1" noChangeShapeType="1" noTextEdit="1"/>
              </p:cNvSpPr>
              <p:nvPr>
                <p:ph idx="1"/>
              </p:nvPr>
            </p:nvSpPr>
            <p:spPr>
              <a:xfrm>
                <a:off x="381000" y="990600"/>
                <a:ext cx="6500138" cy="5026668"/>
              </a:xfrm>
              <a:blipFill>
                <a:blip r:embed="rId3"/>
                <a:stretch>
                  <a:fillRect l="-1032" t="-13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E6B4E1-2907-02D8-8B5D-5A349F4A9D51}"/>
              </a:ext>
            </a:extLst>
          </p:cNvPr>
          <p:cNvSpPr>
            <a:spLocks noGrp="1"/>
          </p:cNvSpPr>
          <p:nvPr>
            <p:ph type="sldNum" sz="quarter" idx="12"/>
          </p:nvPr>
        </p:nvSpPr>
        <p:spPr/>
        <p:txBody>
          <a:bodyPr/>
          <a:lstStyle/>
          <a:p>
            <a:fld id="{1007560D-C660-4FEE-81F4-7F597AF5B804}" type="slidenum">
              <a:rPr lang="en-US" sz="2000" smtClean="0"/>
              <a:t>10</a:t>
            </a:fld>
            <a:endParaRPr lang="en-US" sz="2000" dirty="0"/>
          </a:p>
        </p:txBody>
      </p:sp>
      <p:sp>
        <p:nvSpPr>
          <p:cNvPr id="5" name="Slide Number Placeholder 3">
            <a:extLst>
              <a:ext uri="{FF2B5EF4-FFF2-40B4-BE49-F238E27FC236}">
                <a16:creationId xmlns:a16="http://schemas.microsoft.com/office/drawing/2014/main" id="{0431F66D-16E2-CDCC-EB3C-DC6B6142A75B}"/>
              </a:ext>
            </a:extLst>
          </p:cNvPr>
          <p:cNvSpPr txBox="1">
            <a:spLocks/>
          </p:cNvSpPr>
          <p:nvPr/>
        </p:nvSpPr>
        <p:spPr>
          <a:xfrm>
            <a:off x="10249786" y="6474798"/>
            <a:ext cx="1864713" cy="3166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07560D-C660-4FEE-81F4-7F597AF5B804}" type="slidenum">
              <a:rPr lang="en-US" sz="2000" smtClean="0"/>
              <a:pPr/>
              <a:t>10</a:t>
            </a:fld>
            <a:endParaRPr lang="en-US" sz="200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DC752A-5C9C-1586-8F0B-16172E27588E}"/>
                  </a:ext>
                </a:extLst>
              </p:cNvPr>
              <p:cNvSpPr txBox="1"/>
              <p:nvPr/>
            </p:nvSpPr>
            <p:spPr>
              <a:xfrm>
                <a:off x="7315200" y="926151"/>
                <a:ext cx="4709234" cy="5479898"/>
              </a:xfrm>
              <a:prstGeom prst="rect">
                <a:avLst/>
              </a:prstGeom>
              <a:noFill/>
              <a:ln>
                <a:solidFill>
                  <a:srgbClr val="C00000"/>
                </a:solidFill>
              </a:ln>
            </p:spPr>
            <p:txBody>
              <a:bodyPr wrap="square" rtlCol="0" anchor="b">
                <a:spAutoFit/>
              </a:bodyPr>
              <a:lstStyle/>
              <a:p>
                <a14:m>
                  <m:oMath xmlns:m="http://schemas.openxmlformats.org/officeDocument/2006/math">
                    <m:r>
                      <a:rPr lang="en-US" sz="2000" i="1">
                        <a:latin typeface="Cambria Math" panose="02040503050406030204" pitchFamily="18" charset="0"/>
                      </a:rPr>
                      <m:t>𝑘</m:t>
                    </m:r>
                  </m:oMath>
                </a14:m>
                <a:r>
                  <a:rPr lang="en-US" sz="2000" dirty="0"/>
                  <a:t> – Discrete time index</a:t>
                </a:r>
              </a:p>
              <a:p>
                <a14:m>
                  <m:oMath xmlns:m="http://schemas.openxmlformats.org/officeDocument/2006/math">
                    <m:sSub>
                      <m:sSubPr>
                        <m:ctrlPr>
                          <a:rPr lang="en-US" sz="2000" i="1">
                            <a:latin typeface="Cambria Math" panose="02040503050406030204" pitchFamily="18" charset="0"/>
                            <a:ea typeface="Calibri" panose="020F0502020204030204" pitchFamily="34" charset="0"/>
                          </a:rPr>
                        </m:ctrlPr>
                      </m:sSubPr>
                      <m:e>
                        <m:r>
                          <a:rPr lang="el-GR" sz="2000" b="1" i="1">
                            <a:latin typeface="Cambria Math" panose="02040503050406030204" pitchFamily="18" charset="0"/>
                            <a:ea typeface="Calibri" panose="020F0502020204030204" pitchFamily="34" charset="0"/>
                          </a:rPr>
                          <m:t>𝝅</m:t>
                        </m:r>
                      </m:e>
                      <m:sub>
                        <m:r>
                          <a:rPr lang="en-US" sz="2000" i="1">
                            <a:latin typeface="Cambria Math" panose="02040503050406030204" pitchFamily="18" charset="0"/>
                            <a:ea typeface="Calibri" panose="020F0502020204030204" pitchFamily="34" charset="0"/>
                          </a:rPr>
                          <m:t>𝑘</m:t>
                        </m:r>
                      </m:sub>
                    </m:sSub>
                  </m:oMath>
                </a14:m>
                <a:r>
                  <a:rPr lang="en-US" sz="2000" dirty="0"/>
                  <a:t> – Neural network parameters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𝑝</m:t>
                        </m:r>
                      </m:sub>
                    </m:sSub>
                  </m:oMath>
                </a14:m>
                <a:r>
                  <a:rPr lang="en-US" sz="2000" dirty="0"/>
                  <a:t>,1)</a:t>
                </a:r>
              </a:p>
              <a:p>
                <a14:m>
                  <m:oMath xmlns:m="http://schemas.openxmlformats.org/officeDocument/2006/math">
                    <m:sSub>
                      <m:sSubPr>
                        <m:ctrlPr>
                          <a:rPr lang="en-US" sz="2000" i="1">
                            <a:latin typeface="Cambria Math" panose="02040503050406030204" pitchFamily="18" charset="0"/>
                            <a:ea typeface="Calibri" panose="020F0502020204030204" pitchFamily="34" charset="0"/>
                          </a:rPr>
                        </m:ctrlPr>
                      </m:sSubPr>
                      <m:e>
                        <m:acc>
                          <m:accPr>
                            <m:chr m:val="̂"/>
                            <m:ctrlPr>
                              <a:rPr lang="en-US" sz="2000" i="1">
                                <a:latin typeface="Cambria Math" panose="02040503050406030204" pitchFamily="18" charset="0"/>
                                <a:ea typeface="Calibri" panose="020F0502020204030204" pitchFamily="34" charset="0"/>
                              </a:rPr>
                            </m:ctrlPr>
                          </m:accPr>
                          <m:e>
                            <m:r>
                              <a:rPr lang="el-GR" sz="2000" b="1" i="1">
                                <a:latin typeface="Cambria Math" panose="02040503050406030204" pitchFamily="18" charset="0"/>
                                <a:ea typeface="Calibri" panose="020F0502020204030204" pitchFamily="34" charset="0"/>
                              </a:rPr>
                              <m:t>𝝅</m:t>
                            </m:r>
                          </m:e>
                        </m:acc>
                      </m:e>
                      <m:sub>
                        <m:r>
                          <a:rPr lang="en-US" sz="2000" i="1">
                            <a:latin typeface="Cambria Math" panose="02040503050406030204" pitchFamily="18" charset="0"/>
                            <a:ea typeface="Calibri" panose="020F0502020204030204" pitchFamily="34" charset="0"/>
                          </a:rPr>
                          <m:t>𝑘</m:t>
                        </m:r>
                      </m:sub>
                    </m:sSub>
                  </m:oMath>
                </a14:m>
                <a:r>
                  <a:rPr lang="en-US" sz="2000" dirty="0"/>
                  <a:t> – NN parameter estimate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𝑝</m:t>
                        </m:r>
                      </m:sub>
                    </m:sSub>
                  </m:oMath>
                </a14:m>
                <a:r>
                  <a:rPr lang="en-US" sz="2000" dirty="0"/>
                  <a:t>,1)</a:t>
                </a:r>
              </a:p>
              <a:p>
                <a14:m>
                  <m:oMath xmlns:m="http://schemas.openxmlformats.org/officeDocument/2006/math">
                    <m:sSub>
                      <m:sSubPr>
                        <m:ctrlPr>
                          <a:rPr lang="en-US" sz="2000" i="1">
                            <a:latin typeface="Cambria Math" panose="02040503050406030204" pitchFamily="18" charset="0"/>
                            <a:ea typeface="Calibri" panose="020F0502020204030204" pitchFamily="34" charset="0"/>
                          </a:rPr>
                        </m:ctrlPr>
                      </m:sSubPr>
                      <m:e>
                        <m:r>
                          <a:rPr lang="en-US" sz="2000" b="1" i="1">
                            <a:latin typeface="Cambria Math" panose="02040503050406030204" pitchFamily="18" charset="0"/>
                            <a:ea typeface="Calibri" panose="020F0502020204030204" pitchFamily="34" charset="0"/>
                          </a:rPr>
                          <m:t>𝐲</m:t>
                        </m:r>
                      </m:e>
                      <m:sub>
                        <m:r>
                          <a:rPr lang="en-US" sz="2000" i="1">
                            <a:latin typeface="Cambria Math" panose="02040503050406030204" pitchFamily="18" charset="0"/>
                            <a:ea typeface="Calibri" panose="020F0502020204030204" pitchFamily="34" charset="0"/>
                          </a:rPr>
                          <m:t>𝑘</m:t>
                        </m:r>
                      </m:sub>
                    </m:sSub>
                  </m:oMath>
                </a14:m>
                <a:r>
                  <a:rPr lang="en-US" sz="2000" dirty="0"/>
                  <a:t> – Discrete measurement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𝑜𝑢𝑡</m:t>
                        </m:r>
                      </m:sub>
                    </m:sSub>
                  </m:oMath>
                </a14:m>
                <a:r>
                  <a:rPr lang="en-US" sz="2000" dirty="0"/>
                  <a:t>,1)</a:t>
                </a:r>
              </a:p>
              <a:p>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panose="02040503050406030204" pitchFamily="18" charset="0"/>
                              </a:rPr>
                              <m:t>𝒚</m:t>
                            </m:r>
                          </m:e>
                        </m:acc>
                      </m:e>
                      <m:sub>
                        <m:r>
                          <a:rPr lang="en-US" sz="2000" i="1">
                            <a:latin typeface="Cambria Math" panose="02040503050406030204" pitchFamily="18" charset="0"/>
                          </a:rPr>
                          <m:t>𝑘</m:t>
                        </m:r>
                      </m:sub>
                    </m:sSub>
                  </m:oMath>
                </a14:m>
                <a:r>
                  <a:rPr lang="en-US" sz="2000" dirty="0"/>
                  <a:t>– NN output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𝑜𝑢𝑡</m:t>
                        </m:r>
                      </m:sub>
                    </m:sSub>
                  </m:oMath>
                </a14:m>
                <a:r>
                  <a:rPr lang="en-US" sz="2000" dirty="0"/>
                  <a:t>,1)</a:t>
                </a:r>
              </a:p>
              <a:p>
                <a14:m>
                  <m:oMath xmlns:m="http://schemas.openxmlformats.org/officeDocument/2006/math">
                    <m:r>
                      <m:rPr>
                        <m:sty m:val="p"/>
                      </m:rPr>
                      <a:rPr lang="el-GR" sz="2000">
                        <a:latin typeface="Cambria Math" panose="02040503050406030204" pitchFamily="18" charset="0"/>
                      </a:rPr>
                      <m:t>Φ</m:t>
                    </m:r>
                  </m:oMath>
                </a14:m>
                <a:r>
                  <a:rPr lang="en-US" sz="2000" b="1" dirty="0"/>
                  <a:t> </a:t>
                </a:r>
                <a:r>
                  <a:rPr lang="en-US" sz="2000" dirty="0"/>
                  <a:t>– NN model</a:t>
                </a:r>
              </a:p>
              <a:p>
                <a14:m>
                  <m:oMath xmlns:m="http://schemas.openxmlformats.org/officeDocument/2006/math">
                    <m:sSub>
                      <m:sSubPr>
                        <m:ctrlPr>
                          <a:rPr lang="en-US" sz="2000" i="1">
                            <a:latin typeface="Cambria Math" panose="02040503050406030204" pitchFamily="18" charset="0"/>
                            <a:ea typeface="Calibri" panose="020F0502020204030204" pitchFamily="34" charset="0"/>
                          </a:rPr>
                        </m:ctrlPr>
                      </m:sSubPr>
                      <m:e>
                        <m:r>
                          <a:rPr lang="en-US" sz="2000" b="1" i="1">
                            <a:latin typeface="Cambria Math" panose="02040503050406030204" pitchFamily="18" charset="0"/>
                            <a:ea typeface="Calibri" panose="020F0502020204030204" pitchFamily="34" charset="0"/>
                          </a:rPr>
                          <m:t>𝒘</m:t>
                        </m:r>
                      </m:e>
                      <m:sub>
                        <m:r>
                          <a:rPr lang="en-US" sz="2000" i="1">
                            <a:latin typeface="Cambria Math" panose="02040503050406030204" pitchFamily="18" charset="0"/>
                            <a:ea typeface="Calibri" panose="020F0502020204030204" pitchFamily="34" charset="0"/>
                          </a:rPr>
                          <m:t>𝑘</m:t>
                        </m:r>
                      </m:sub>
                    </m:sSub>
                  </m:oMath>
                </a14:m>
                <a:r>
                  <a:rPr lang="en-US" sz="2000" b="1" dirty="0"/>
                  <a:t> </a:t>
                </a:r>
                <a:r>
                  <a:rPr lang="en-US" sz="2000" dirty="0"/>
                  <a:t>- Model uncertainty</a:t>
                </a:r>
              </a:p>
              <a:p>
                <a14:m>
                  <m:oMath xmlns:m="http://schemas.openxmlformats.org/officeDocument/2006/math">
                    <m:sSub>
                      <m:sSubPr>
                        <m:ctrlPr>
                          <a:rPr lang="en-US" sz="2000" i="1">
                            <a:latin typeface="Cambria Math" panose="02040503050406030204" pitchFamily="18" charset="0"/>
                            <a:ea typeface="Calibri" panose="020F0502020204030204" pitchFamily="34" charset="0"/>
                          </a:rPr>
                        </m:ctrlPr>
                      </m:sSubPr>
                      <m:e>
                        <m:r>
                          <a:rPr lang="en-US" sz="2000" b="1" i="1">
                            <a:latin typeface="Cambria Math" panose="02040503050406030204" pitchFamily="18" charset="0"/>
                            <a:ea typeface="Calibri" panose="020F0502020204030204" pitchFamily="34" charset="0"/>
                          </a:rPr>
                          <m:t>𝒗</m:t>
                        </m:r>
                      </m:e>
                      <m:sub>
                        <m:r>
                          <a:rPr lang="en-US" sz="2000" i="1">
                            <a:latin typeface="Cambria Math" panose="02040503050406030204" pitchFamily="18" charset="0"/>
                            <a:ea typeface="Calibri" panose="020F0502020204030204" pitchFamily="34" charset="0"/>
                          </a:rPr>
                          <m:t>𝑘</m:t>
                        </m:r>
                      </m:sub>
                    </m:sSub>
                  </m:oMath>
                </a14:m>
                <a:r>
                  <a:rPr lang="en-US" sz="2000" dirty="0"/>
                  <a:t> - Measurement uncertainty</a:t>
                </a:r>
                <a:endParaRPr lang="en-US" sz="2000" b="1" dirty="0"/>
              </a:p>
              <a:p>
                <a14:m>
                  <m:oMath xmlns:m="http://schemas.openxmlformats.org/officeDocument/2006/math">
                    <m:r>
                      <a:rPr lang="en-US" sz="2000" b="1" i="1" smtClean="0">
                        <a:latin typeface="Cambria Math" panose="02040503050406030204" pitchFamily="18" charset="0"/>
                      </a:rPr>
                      <m:t>𝒋</m:t>
                    </m:r>
                  </m:oMath>
                </a14:m>
                <a:r>
                  <a:rPr lang="en-US" sz="2000" b="1" dirty="0"/>
                  <a:t> </a:t>
                </a:r>
                <a:r>
                  <a:rPr lang="en-US" sz="2000" dirty="0"/>
                  <a:t>– Selected parameter indices</a:t>
                </a:r>
              </a:p>
              <a:p>
                <a14:m>
                  <m:oMath xmlns:m="http://schemas.openxmlformats.org/officeDocument/2006/math">
                    <m:sSub>
                      <m:sSubPr>
                        <m:ctrlPr>
                          <a:rPr lang="en-US" sz="2000" i="1" smtClean="0">
                            <a:effectLst/>
                            <a:latin typeface="Cambria Math" panose="02040503050406030204" pitchFamily="18" charset="0"/>
                            <a:ea typeface="Calibri" panose="020F0502020204030204" pitchFamily="34" charset="0"/>
                          </a:rPr>
                        </m:ctrlPr>
                      </m:sSubPr>
                      <m:e>
                        <m:r>
                          <a:rPr lang="en-US" sz="2000" b="1" i="1" smtClean="0">
                            <a:effectLst/>
                            <a:latin typeface="Cambria Math" panose="02040503050406030204" pitchFamily="18" charset="0"/>
                            <a:ea typeface="Calibri" panose="020F0502020204030204" pitchFamily="34" charset="0"/>
                          </a:rPr>
                          <m:t>𝒆</m:t>
                        </m:r>
                      </m:e>
                      <m:sub>
                        <m:r>
                          <a:rPr lang="en-US" sz="2000" i="1">
                            <a:effectLst/>
                            <a:latin typeface="Cambria Math" panose="02040503050406030204" pitchFamily="18" charset="0"/>
                            <a:ea typeface="Calibri" panose="020F0502020204030204" pitchFamily="34" charset="0"/>
                          </a:rPr>
                          <m:t>𝑘</m:t>
                        </m:r>
                      </m:sub>
                    </m:sSub>
                  </m:oMath>
                </a14:m>
                <a:r>
                  <a:rPr lang="en-US" sz="2000" dirty="0"/>
                  <a:t> – Error vector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𝑜𝑢𝑡</m:t>
                        </m:r>
                      </m:sub>
                    </m:sSub>
                  </m:oMath>
                </a14:m>
                <a:r>
                  <a:rPr lang="en-US" sz="2000" dirty="0"/>
                  <a:t>,1)</a:t>
                </a:r>
              </a:p>
              <a:p>
                <a14:m>
                  <m:oMath xmlns:m="http://schemas.openxmlformats.org/officeDocument/2006/math">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𝐇</m:t>
                        </m:r>
                      </m:e>
                      <m:sub>
                        <m:r>
                          <a:rPr lang="en-US" sz="2000" b="0" i="1" smtClean="0">
                            <a:latin typeface="Cambria Math" panose="02040503050406030204" pitchFamily="18" charset="0"/>
                          </a:rPr>
                          <m:t>𝑘</m:t>
                        </m:r>
                      </m:sub>
                    </m:sSub>
                  </m:oMath>
                </a14:m>
                <a:r>
                  <a:rPr lang="en-US" sz="2000" dirty="0"/>
                  <a:t> – Gradients of network parameters </a:t>
                </a:r>
                <a:r>
                  <a:rPr lang="en-US" sz="2000" dirty="0" err="1"/>
                  <a:t>w.r.t.</a:t>
                </a:r>
                <a:r>
                  <a:rPr lang="en-US" sz="2000" dirty="0"/>
                  <a:t> outputs (Jacobian)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b="0" i="1" smtClean="0">
                            <a:latin typeface="Cambria Math" panose="02040503050406030204" pitchFamily="18" charset="0"/>
                          </a:rPr>
                          <m:t>𝑝𝑎𝑟𝑎𝑚𝑠</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𝑜𝑢𝑡</m:t>
                        </m:r>
                      </m:sub>
                    </m:sSub>
                  </m:oMath>
                </a14:m>
                <a:r>
                  <a:rPr lang="en-US" sz="2000" dirty="0"/>
                  <a:t>)</a:t>
                </a:r>
              </a:p>
              <a:p>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𝑷</m:t>
                        </m:r>
                      </m:e>
                      <m:sub>
                        <m:r>
                          <a:rPr lang="en-US" sz="2000" b="0" i="1" smtClean="0">
                            <a:latin typeface="Cambria Math" panose="02040503050406030204" pitchFamily="18" charset="0"/>
                          </a:rPr>
                          <m:t>𝑘</m:t>
                        </m:r>
                      </m:sub>
                    </m:sSub>
                  </m:oMath>
                </a14:m>
                <a:r>
                  <a:rPr lang="en-US" sz="2000" dirty="0"/>
                  <a:t> – Covariance matrix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𝑝𝑎𝑟𝑎𝑚𝑠</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𝑝𝑎𝑟𝑎𝑚𝑠</m:t>
                        </m:r>
                      </m:sub>
                    </m:sSub>
                  </m:oMath>
                </a14:m>
                <a:r>
                  <a:rPr lang="en-US" sz="2000" dirty="0"/>
                  <a:t>)</a:t>
                </a:r>
              </a:p>
              <a:p>
                <a14:m>
                  <m:oMath xmlns:m="http://schemas.openxmlformats.org/officeDocument/2006/math">
                    <m:r>
                      <a:rPr lang="en-US" sz="2000" b="1" i="1" smtClean="0">
                        <a:latin typeface="Cambria Math" panose="02040503050406030204" pitchFamily="18" charset="0"/>
                      </a:rPr>
                      <m:t>𝑸</m:t>
                    </m:r>
                  </m:oMath>
                </a14:m>
                <a:r>
                  <a:rPr lang="en-US" sz="2000" dirty="0"/>
                  <a:t> – Process noise matrix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𝑝𝑎𝑟𝑎𝑚𝑠</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𝑝𝑎𝑟𝑎𝑚𝑠</m:t>
                        </m:r>
                      </m:sub>
                    </m:sSub>
                  </m:oMath>
                </a14:m>
                <a:r>
                  <a:rPr lang="en-US" sz="2000" dirty="0"/>
                  <a:t>) </a:t>
                </a:r>
                <a14:m>
                  <m:oMath xmlns:m="http://schemas.openxmlformats.org/officeDocument/2006/math">
                    <m:r>
                      <a:rPr lang="en-US" sz="2000" b="0" i="1" smtClean="0">
                        <a:latin typeface="Cambria Math" panose="02040503050406030204" pitchFamily="18" charset="0"/>
                      </a:rPr>
                      <m:t>𝐸</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𝒘</m:t>
                            </m:r>
                          </m:e>
                          <m:sub>
                            <m:r>
                              <a:rPr lang="en-US" sz="2000" b="0" i="1" smtClean="0">
                                <a:latin typeface="Cambria Math" panose="02040503050406030204" pitchFamily="18" charset="0"/>
                              </a:rPr>
                              <m:t>𝑘</m:t>
                            </m:r>
                          </m:sub>
                        </m:sSub>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𝒘</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𝑸</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 </m:t>
                    </m:r>
                  </m:oMath>
                </a14:m>
                <a:endParaRPr lang="en-US" sz="2000" b="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𝑹</m:t>
                        </m:r>
                      </m:e>
                      <m:sub>
                        <m:r>
                          <a:rPr lang="en-US" sz="2000" i="1">
                            <a:latin typeface="Cambria Math" panose="02040503050406030204" pitchFamily="18" charset="0"/>
                          </a:rPr>
                          <m:t>𝑘</m:t>
                        </m:r>
                      </m:sub>
                    </m:sSub>
                  </m:oMath>
                </a14:m>
                <a:r>
                  <a:rPr lang="en-US" sz="2000" dirty="0"/>
                  <a:t> - Measurement Noise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𝑜𝑢𝑡</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𝑜𝑢𝑡</m:t>
                        </m:r>
                      </m:sub>
                    </m:sSub>
                  </m:oMath>
                </a14:m>
                <a:r>
                  <a:rPr lang="en-US" sz="2000" dirty="0"/>
                  <a:t>) </a:t>
                </a:r>
                <a14:m>
                  <m:oMath xmlns:m="http://schemas.openxmlformats.org/officeDocument/2006/math">
                    <m:r>
                      <a:rPr lang="en-US" sz="2000" i="1">
                        <a:latin typeface="Cambria Math" panose="02040503050406030204" pitchFamily="18" charset="0"/>
                      </a:rPr>
                      <m:t>𝐸</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smtClean="0">
                                <a:latin typeface="Cambria Math" panose="02040503050406030204" pitchFamily="18" charset="0"/>
                              </a:rPr>
                              <m:t>𝒗</m:t>
                            </m:r>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r>
                              <a:rPr lang="en-US" sz="2000" b="1" i="1" smtClean="0">
                                <a:latin typeface="Cambria Math" panose="02040503050406030204" pitchFamily="18" charset="0"/>
                              </a:rPr>
                              <m:t>𝒗</m:t>
                            </m:r>
                          </m:e>
                          <m:sub>
                            <m:r>
                              <a:rPr lang="en-US" sz="2000" i="1">
                                <a:latin typeface="Cambria Math" panose="02040503050406030204" pitchFamily="18" charset="0"/>
                              </a:rPr>
                              <m:t>𝑘</m:t>
                            </m:r>
                            <m:r>
                              <a:rPr lang="en-US" sz="2000" i="1">
                                <a:latin typeface="Cambria Math" panose="02040503050406030204" pitchFamily="18" charset="0"/>
                              </a:rPr>
                              <m:t>+1</m:t>
                            </m:r>
                          </m:sub>
                        </m:sSub>
                      </m:e>
                    </m:d>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𝑘</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m:t>
                        </m:r>
                        <m:r>
                          <a:rPr lang="en-US" sz="2000" i="1">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𝑹</m:t>
                        </m:r>
                      </m:e>
                      <m:sub>
                        <m:r>
                          <a:rPr lang="en-US" sz="2000" b="0" i="1" smtClean="0">
                            <a:latin typeface="Cambria Math" panose="02040503050406030204" pitchFamily="18" charset="0"/>
                            <a:ea typeface="Cambria Math" panose="02040503050406030204" pitchFamily="18" charset="0"/>
                          </a:rPr>
                          <m:t>𝑘</m:t>
                        </m:r>
                      </m:sub>
                    </m:sSub>
                  </m:oMath>
                </a14:m>
                <a:endParaRPr lang="en-US" sz="2000" dirty="0"/>
              </a:p>
            </p:txBody>
          </p:sp>
        </mc:Choice>
        <mc:Fallback xmlns="">
          <p:sp>
            <p:nvSpPr>
              <p:cNvPr id="6" name="TextBox 5">
                <a:extLst>
                  <a:ext uri="{FF2B5EF4-FFF2-40B4-BE49-F238E27FC236}">
                    <a16:creationId xmlns:a16="http://schemas.microsoft.com/office/drawing/2014/main" id="{73DC752A-5C9C-1586-8F0B-16172E27588E}"/>
                  </a:ext>
                </a:extLst>
              </p:cNvPr>
              <p:cNvSpPr txBox="1">
                <a:spLocks noRot="1" noChangeAspect="1" noMove="1" noResize="1" noEditPoints="1" noAdjustHandles="1" noChangeArrowheads="1" noChangeShapeType="1" noTextEdit="1"/>
              </p:cNvSpPr>
              <p:nvPr/>
            </p:nvSpPr>
            <p:spPr>
              <a:xfrm>
                <a:off x="7315200" y="926151"/>
                <a:ext cx="4709234" cy="5479898"/>
              </a:xfrm>
              <a:prstGeom prst="rect">
                <a:avLst/>
              </a:prstGeom>
              <a:blipFill>
                <a:blip r:embed="rId4"/>
                <a:stretch>
                  <a:fillRect l="-1161" r="-1032"/>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884848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1FD4A-4973-35F4-F602-BB31AD0C09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99194-0616-140C-FA6D-8D2447DCB9EB}"/>
              </a:ext>
            </a:extLst>
          </p:cNvPr>
          <p:cNvSpPr>
            <a:spLocks noGrp="1"/>
          </p:cNvSpPr>
          <p:nvPr>
            <p:ph type="title"/>
          </p:nvPr>
        </p:nvSpPr>
        <p:spPr/>
        <p:txBody>
          <a:bodyPr/>
          <a:lstStyle/>
          <a:p>
            <a:r>
              <a:rPr lang="en-US" dirty="0"/>
              <a:t>Strategies for updating NN models</a:t>
            </a:r>
          </a:p>
        </p:txBody>
      </p:sp>
      <p:sp>
        <p:nvSpPr>
          <p:cNvPr id="3" name="Content Placeholder 2">
            <a:extLst>
              <a:ext uri="{FF2B5EF4-FFF2-40B4-BE49-F238E27FC236}">
                <a16:creationId xmlns:a16="http://schemas.microsoft.com/office/drawing/2014/main" id="{B626C383-8B9E-F146-C028-4C6AE354FFA7}"/>
              </a:ext>
            </a:extLst>
          </p:cNvPr>
          <p:cNvSpPr>
            <a:spLocks noGrp="1"/>
          </p:cNvSpPr>
          <p:nvPr>
            <p:ph idx="1"/>
          </p:nvPr>
        </p:nvSpPr>
        <p:spPr>
          <a:xfrm>
            <a:off x="389650" y="994634"/>
            <a:ext cx="11459449" cy="679269"/>
          </a:xfrm>
        </p:spPr>
        <p:txBody>
          <a:bodyPr>
            <a:noAutofit/>
          </a:bodyPr>
          <a:lstStyle/>
          <a:p>
            <a:pPr marL="0" indent="0">
              <a:buNone/>
            </a:pPr>
            <a:r>
              <a:rPr lang="en-US" b="1" dirty="0"/>
              <a:t>Idea: </a:t>
            </a:r>
            <a:r>
              <a:rPr lang="en-US" dirty="0"/>
              <a:t>If models are similar, and their parameters will be close, we can use model-updating techniques to evolve model parameters to reflect the target system</a:t>
            </a:r>
            <a:endParaRPr lang="en-US" b="1" dirty="0"/>
          </a:p>
        </p:txBody>
      </p:sp>
      <p:sp>
        <p:nvSpPr>
          <p:cNvPr id="4" name="Slide Number Placeholder 3">
            <a:extLst>
              <a:ext uri="{FF2B5EF4-FFF2-40B4-BE49-F238E27FC236}">
                <a16:creationId xmlns:a16="http://schemas.microsoft.com/office/drawing/2014/main" id="{DD5FA893-AB57-BE7C-C891-26415EC90995}"/>
              </a:ext>
            </a:extLst>
          </p:cNvPr>
          <p:cNvSpPr>
            <a:spLocks noGrp="1"/>
          </p:cNvSpPr>
          <p:nvPr>
            <p:ph type="sldNum" sz="quarter" idx="12"/>
          </p:nvPr>
        </p:nvSpPr>
        <p:spPr/>
        <p:txBody>
          <a:bodyPr/>
          <a:lstStyle/>
          <a:p>
            <a:fld id="{1007560D-C660-4FEE-81F4-7F597AF5B804}" type="slidenum">
              <a:rPr lang="en-US" sz="2000" smtClean="0"/>
              <a:t>11</a:t>
            </a:fld>
            <a:endParaRPr lang="en-US" sz="2000" dirty="0"/>
          </a:p>
        </p:txBody>
      </p:sp>
      <p:sp>
        <p:nvSpPr>
          <p:cNvPr id="5" name="Slide Number Placeholder 3">
            <a:extLst>
              <a:ext uri="{FF2B5EF4-FFF2-40B4-BE49-F238E27FC236}">
                <a16:creationId xmlns:a16="http://schemas.microsoft.com/office/drawing/2014/main" id="{E4D0AEA4-655F-5EFE-EF9C-463B4A861089}"/>
              </a:ext>
            </a:extLst>
          </p:cNvPr>
          <p:cNvSpPr txBox="1">
            <a:spLocks/>
          </p:cNvSpPr>
          <p:nvPr/>
        </p:nvSpPr>
        <p:spPr>
          <a:xfrm>
            <a:off x="10249786" y="6474798"/>
            <a:ext cx="1864713" cy="3166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07560D-C660-4FEE-81F4-7F597AF5B804}" type="slidenum">
              <a:rPr lang="en-US" sz="2000" smtClean="0"/>
              <a:pPr/>
              <a:t>11</a:t>
            </a:fld>
            <a:endParaRPr lang="en-US" sz="2000"/>
          </a:p>
        </p:txBody>
      </p:sp>
      <p:grpSp>
        <p:nvGrpSpPr>
          <p:cNvPr id="13" name="Group 12">
            <a:extLst>
              <a:ext uri="{FF2B5EF4-FFF2-40B4-BE49-F238E27FC236}">
                <a16:creationId xmlns:a16="http://schemas.microsoft.com/office/drawing/2014/main" id="{04350A09-8791-DBA8-D337-84D9C41C77CD}"/>
              </a:ext>
            </a:extLst>
          </p:cNvPr>
          <p:cNvGrpSpPr/>
          <p:nvPr/>
        </p:nvGrpSpPr>
        <p:grpSpPr>
          <a:xfrm>
            <a:off x="389650" y="3240446"/>
            <a:ext cx="6189784" cy="2708537"/>
            <a:chOff x="383666" y="905140"/>
            <a:chExt cx="6189784" cy="2708537"/>
          </a:xfrm>
        </p:grpSpPr>
        <p:grpSp>
          <p:nvGrpSpPr>
            <p:cNvPr id="11" name="Group 10">
              <a:extLst>
                <a:ext uri="{FF2B5EF4-FFF2-40B4-BE49-F238E27FC236}">
                  <a16:creationId xmlns:a16="http://schemas.microsoft.com/office/drawing/2014/main" id="{075FBFA3-6772-2C28-695D-60295AAEEB3C}"/>
                </a:ext>
              </a:extLst>
            </p:cNvPr>
            <p:cNvGrpSpPr/>
            <p:nvPr/>
          </p:nvGrpSpPr>
          <p:grpSpPr>
            <a:xfrm>
              <a:off x="383666" y="905140"/>
              <a:ext cx="6189784" cy="2708537"/>
              <a:chOff x="570233" y="451027"/>
              <a:chExt cx="6189784" cy="270853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5F5B1B-3C32-E81E-39F9-2B9A4331DEE6}"/>
                      </a:ext>
                    </a:extLst>
                  </p:cNvPr>
                  <p:cNvSpPr txBox="1"/>
                  <p:nvPr/>
                </p:nvSpPr>
                <p:spPr>
                  <a:xfrm>
                    <a:off x="652966" y="451027"/>
                    <a:ext cx="3086486" cy="2042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𝒆</m:t>
                              </m:r>
                            </m:e>
                            <m:sub>
                              <m:r>
                                <a:rPr lang="en-US" sz="2000" i="1">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panose="02040503050406030204" pitchFamily="18" charset="0"/>
                                    </a:rPr>
                                    <m:t>𝒚</m:t>
                                  </m:r>
                                </m:e>
                              </m:acc>
                            </m:e>
                            <m:sub>
                              <m:r>
                                <a:rPr lang="en-US" sz="2000" i="1">
                                  <a:latin typeface="Cambria Math" panose="02040503050406030204" pitchFamily="18" charset="0"/>
                                </a:rPr>
                                <m:t>𝑘</m:t>
                              </m:r>
                            </m:sub>
                          </m:sSub>
                        </m:oMath>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𝑯</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l-GR" sz="2000" b="1" i="1" smtClean="0">
                                  <a:latin typeface="Cambria Math" panose="02040503050406030204" pitchFamily="18" charset="0"/>
                                </a:rPr>
                                <m:t>𝝅</m:t>
                              </m:r>
                            </m:sub>
                          </m:sSub>
                          <m:sSub>
                            <m:sSubPr>
                              <m:ctrlPr>
                                <a:rPr lang="en-US" sz="2000" b="1"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𝑘</m:t>
                              </m:r>
                            </m:sub>
                          </m:sSub>
                        </m:oMath>
                        <m:oMath xmlns:m="http://schemas.openxmlformats.org/officeDocument/2006/math">
                          <m:r>
                            <a:rPr lang="en-US" sz="2000" b="1" i="1" smtClean="0">
                              <a:latin typeface="Cambria Math" panose="02040503050406030204" pitchFamily="18" charset="0"/>
                            </a:rPr>
                            <m:t>𝒋</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Prop</m:t>
                          </m:r>
                          <m:r>
                            <a:rPr lang="en-US" sz="2000" b="0" i="0"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m:rPr>
                              <m:sty m:val="p"/>
                            </m:rPr>
                            <a:rPr lang="en-US" sz="2000" b="0" i="0" smtClean="0">
                              <a:latin typeface="Cambria Math" panose="02040503050406030204" pitchFamily="18" charset="0"/>
                            </a:rPr>
                            <m:t>Mag</m:t>
                          </m:r>
                          <m:r>
                            <a:rPr lang="en-US" sz="2000" b="0" i="0"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m:t>
                          </m:r>
                        </m:oMath>
                        <m:oMath xmlns:m="http://schemas.openxmlformats.org/officeDocument/2006/math">
                          <m:sSubSup>
                            <m:sSubSupPr>
                              <m:ctrlPr>
                                <a:rPr lang="en-US" sz="2000" b="1" i="1">
                                  <a:latin typeface="Cambria Math" panose="02040503050406030204" pitchFamily="18" charset="0"/>
                                </a:rPr>
                              </m:ctrlPr>
                            </m:sSubSupPr>
                            <m:e>
                              <m:r>
                                <a:rPr lang="en-US" sz="2000" b="1" i="1">
                                  <a:latin typeface="Cambria Math" panose="02040503050406030204" pitchFamily="18" charset="0"/>
                                </a:rPr>
                                <m:t>𝑯</m:t>
                              </m:r>
                            </m:e>
                            <m:sub>
                              <m:r>
                                <a:rPr lang="en-US" sz="2000" i="1">
                                  <a:latin typeface="Cambria Math" panose="02040503050406030204" pitchFamily="18" charset="0"/>
                                </a:rPr>
                                <m:t>𝑘</m:t>
                              </m:r>
                            </m:sub>
                            <m:sup>
                              <m:r>
                                <a:rPr lang="en-US" sz="2000" b="1" i="1">
                                  <a:latin typeface="Cambria Math" panose="02040503050406030204" pitchFamily="18" charset="0"/>
                                </a:rPr>
                                <m:t>′</m:t>
                              </m:r>
                            </m:sup>
                          </m:sSubSup>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𝑯</m:t>
                              </m:r>
                            </m:e>
                            <m:sub>
                              <m:r>
                                <a:rPr lang="en-US" sz="2000" i="1">
                                  <a:latin typeface="Cambria Math" panose="02040503050406030204" pitchFamily="18" charset="0"/>
                                </a:rPr>
                                <m:t>𝑘</m:t>
                              </m:r>
                            </m:sub>
                          </m:sSub>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m:t>
                              </m:r>
                              <m:r>
                                <a:rPr lang="en-US" sz="2000" b="1" i="1" smtClean="0">
                                  <a:latin typeface="Cambria Math" panose="02040503050406030204" pitchFamily="18" charset="0"/>
                                </a:rPr>
                                <m:t>𝒋</m:t>
                              </m:r>
                            </m:e>
                          </m:d>
                          <m:r>
                            <a:rPr lang="en-US" sz="2000" i="1">
                              <a:latin typeface="Cambria Math" panose="02040503050406030204" pitchFamily="18" charset="0"/>
                            </a:rPr>
                            <m:t>;</m:t>
                          </m:r>
                          <m:sSub>
                            <m:sSubPr>
                              <m:ctrlPr>
                                <a:rPr lang="en-US" sz="2000" i="1">
                                  <a:latin typeface="Cambria Math" panose="02040503050406030204" pitchFamily="18" charset="0"/>
                                </a:rPr>
                              </m:ctrlPr>
                            </m:sSubPr>
                            <m:e>
                              <m:sSup>
                                <m:sSupPr>
                                  <m:ctrlPr>
                                    <a:rPr lang="en-US" sz="2000" b="1" i="1">
                                      <a:latin typeface="Cambria Math" panose="02040503050406030204" pitchFamily="18" charset="0"/>
                                    </a:rPr>
                                  </m:ctrlPr>
                                </m:sSupPr>
                                <m:e>
                                  <m:r>
                                    <a:rPr lang="en-US" sz="2000" b="1" i="1">
                                      <a:latin typeface="Cambria Math" panose="02040503050406030204" pitchFamily="18" charset="0"/>
                                    </a:rPr>
                                    <m:t>𝑷</m:t>
                                  </m:r>
                                </m:e>
                                <m:sup>
                                  <m:r>
                                    <a:rPr lang="en-US" sz="2000" b="1" i="1">
                                      <a:latin typeface="Cambria Math" panose="02040503050406030204" pitchFamily="18" charset="0"/>
                                    </a:rPr>
                                    <m:t>′</m:t>
                                  </m:r>
                                </m:sup>
                              </m:sSup>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i="1">
                                  <a:latin typeface="Cambria Math" panose="02040503050406030204" pitchFamily="18" charset="0"/>
                                </a:rPr>
                                <m:t>𝑘</m:t>
                              </m:r>
                            </m:sub>
                          </m:sSub>
                          <m:d>
                            <m:dPr>
                              <m:begChr m:val="["/>
                              <m:endChr m:val="]"/>
                              <m:ctrlPr>
                                <a:rPr lang="en-US" sz="2000" i="1">
                                  <a:latin typeface="Cambria Math" panose="02040503050406030204" pitchFamily="18" charset="0"/>
                                </a:rPr>
                              </m:ctrlPr>
                            </m:dPr>
                            <m:e>
                              <m:r>
                                <a:rPr lang="en-US" sz="2000" b="1" i="1" smtClean="0">
                                  <a:latin typeface="Cambria Math" panose="02040503050406030204" pitchFamily="18" charset="0"/>
                                </a:rPr>
                                <m:t>𝒋</m:t>
                              </m:r>
                              <m:r>
                                <a:rPr lang="en-US" sz="2000" b="1" i="1" smtClean="0">
                                  <a:latin typeface="Cambria Math" panose="02040503050406030204" pitchFamily="18" charset="0"/>
                                </a:rPr>
                                <m:t>,</m:t>
                              </m:r>
                              <m:r>
                                <a:rPr lang="en-US" sz="2000" b="1" i="1" smtClean="0">
                                  <a:latin typeface="Cambria Math" panose="02040503050406030204" pitchFamily="18" charset="0"/>
                                </a:rPr>
                                <m:t>𝒋</m:t>
                              </m:r>
                            </m:e>
                          </m:d>
                        </m:oMath>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𝑨</m:t>
                              </m:r>
                            </m:e>
                            <m:sub>
                              <m:r>
                                <a:rPr lang="en-US" sz="2000" i="1">
                                  <a:latin typeface="Cambria Math" panose="02040503050406030204" pitchFamily="18" charset="0"/>
                                </a:rPr>
                                <m:t>𝑘</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𝑹</m:t>
                                      </m:r>
                                    </m:e>
                                    <m:sub>
                                      <m:r>
                                        <a:rPr lang="en-US" sz="2000" b="0" i="1" smtClean="0">
                                          <a:latin typeface="Cambria Math" panose="02040503050406030204" pitchFamily="18" charset="0"/>
                                        </a:rPr>
                                        <m:t>𝑘</m:t>
                                      </m:r>
                                    </m:sub>
                                  </m:sSub>
                                  <m:r>
                                    <a:rPr lang="en-US" sz="2000" b="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𝑯</m:t>
                                      </m:r>
                                    </m:e>
                                    <m:sub>
                                      <m:r>
                                        <a:rPr lang="en-US" sz="2000" i="1">
                                          <a:latin typeface="Cambria Math" panose="02040503050406030204" pitchFamily="18" charset="0"/>
                                        </a:rPr>
                                        <m:t>𝑘</m:t>
                                      </m:r>
                                    </m:sub>
                                    <m:sup>
                                      <m:r>
                                        <a:rPr lang="en-US" sz="2000" i="1">
                                          <a:latin typeface="Cambria Math" panose="02040503050406030204" pitchFamily="18" charset="0"/>
                                        </a:rPr>
                                        <m:t>′</m:t>
                                      </m:r>
                                      <m:r>
                                        <a:rPr lang="en-US" sz="2000" i="1">
                                          <a:latin typeface="Cambria Math" panose="02040503050406030204" pitchFamily="18" charset="0"/>
                                        </a:rPr>
                                        <m:t>𝑇</m:t>
                                      </m:r>
                                    </m:sup>
                                  </m:sSubSup>
                                  <m:sSub>
                                    <m:sSubPr>
                                      <m:ctrlPr>
                                        <a:rPr lang="en-US" sz="2000" i="1">
                                          <a:latin typeface="Cambria Math" panose="02040503050406030204" pitchFamily="18" charset="0"/>
                                        </a:rPr>
                                      </m:ctrlPr>
                                    </m:sSubPr>
                                    <m:e>
                                      <m:sSup>
                                        <m:sSupPr>
                                          <m:ctrlPr>
                                            <a:rPr lang="en-US" sz="2000" b="1" i="1">
                                              <a:latin typeface="Cambria Math" panose="02040503050406030204" pitchFamily="18" charset="0"/>
                                            </a:rPr>
                                          </m:ctrlPr>
                                        </m:sSupPr>
                                        <m:e>
                                          <m:r>
                                            <a:rPr lang="en-US" sz="2000" b="1" i="1">
                                              <a:latin typeface="Cambria Math" panose="02040503050406030204" pitchFamily="18" charset="0"/>
                                            </a:rPr>
                                            <m:t>𝑷</m:t>
                                          </m:r>
                                        </m:e>
                                        <m:sup>
                                          <m:r>
                                            <a:rPr lang="en-US" sz="2000" b="1" i="1">
                                              <a:latin typeface="Cambria Math" panose="02040503050406030204" pitchFamily="18" charset="0"/>
                                            </a:rPr>
                                            <m:t>′</m:t>
                                          </m:r>
                                        </m:sup>
                                      </m:sSup>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sSup>
                                        <m:sSupPr>
                                          <m:ctrlPr>
                                            <a:rPr lang="en-US" sz="2000" b="1" i="1">
                                              <a:latin typeface="Cambria Math" panose="02040503050406030204" pitchFamily="18" charset="0"/>
                                            </a:rPr>
                                          </m:ctrlPr>
                                        </m:sSupPr>
                                        <m:e>
                                          <m:r>
                                            <a:rPr lang="en-US" sz="2000" b="1" i="1">
                                              <a:latin typeface="Cambria Math" panose="02040503050406030204" pitchFamily="18" charset="0"/>
                                            </a:rPr>
                                            <m:t>𝑯</m:t>
                                          </m:r>
                                        </m:e>
                                        <m:sup>
                                          <m:r>
                                            <a:rPr lang="en-US" sz="2000" b="1" i="1">
                                              <a:latin typeface="Cambria Math" panose="02040503050406030204" pitchFamily="18" charset="0"/>
                                            </a:rPr>
                                            <m:t>′</m:t>
                                          </m:r>
                                        </m:sup>
                                      </m:sSup>
                                    </m:e>
                                    <m:sub>
                                      <m:r>
                                        <a:rPr lang="en-US" sz="2000" i="1">
                                          <a:latin typeface="Cambria Math" panose="02040503050406030204" pitchFamily="18" charset="0"/>
                                        </a:rPr>
                                        <m:t>𝑘</m:t>
                                      </m:r>
                                    </m:sub>
                                  </m:sSub>
                                </m:e>
                              </m:d>
                            </m:e>
                            <m:sup>
                              <m:r>
                                <a:rPr lang="en-US" sz="2000" i="1">
                                  <a:latin typeface="Cambria Math" panose="02040503050406030204" pitchFamily="18" charset="0"/>
                                </a:rPr>
                                <m:t>−1</m:t>
                              </m:r>
                            </m:sup>
                          </m:sSup>
                        </m:oMath>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𝑲</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sSup>
                                <m:sSupPr>
                                  <m:ctrlPr>
                                    <a:rPr lang="en-US" sz="2000" b="1" i="1">
                                      <a:latin typeface="Cambria Math" panose="02040503050406030204" pitchFamily="18" charset="0"/>
                                    </a:rPr>
                                  </m:ctrlPr>
                                </m:sSupPr>
                                <m:e>
                                  <m:r>
                                    <a:rPr lang="en-US" sz="2000" b="1" i="1">
                                      <a:latin typeface="Cambria Math" panose="02040503050406030204" pitchFamily="18" charset="0"/>
                                    </a:rPr>
                                    <m:t>𝑷</m:t>
                                  </m:r>
                                </m:e>
                                <m:sup>
                                  <m:r>
                                    <a:rPr lang="en-US" sz="2000" b="1" i="1">
                                      <a:latin typeface="Cambria Math" panose="02040503050406030204" pitchFamily="18" charset="0"/>
                                    </a:rPr>
                                    <m:t>′</m:t>
                                  </m:r>
                                </m:sup>
                              </m:sSup>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sSup>
                                <m:sSupPr>
                                  <m:ctrlPr>
                                    <a:rPr lang="en-US" sz="2000" b="1" i="1">
                                      <a:latin typeface="Cambria Math" panose="02040503050406030204" pitchFamily="18" charset="0"/>
                                    </a:rPr>
                                  </m:ctrlPr>
                                </m:sSupPr>
                                <m:e>
                                  <m:r>
                                    <a:rPr lang="en-US" sz="2000" b="1" i="1">
                                      <a:latin typeface="Cambria Math" panose="02040503050406030204" pitchFamily="18" charset="0"/>
                                    </a:rPr>
                                    <m:t>𝑯</m:t>
                                  </m:r>
                                </m:e>
                                <m:sup>
                                  <m:r>
                                    <a:rPr lang="en-US" sz="2000" b="1" i="1">
                                      <a:latin typeface="Cambria Math" panose="02040503050406030204" pitchFamily="18" charset="0"/>
                                    </a:rPr>
                                    <m:t>′</m:t>
                                  </m:r>
                                </m:sup>
                              </m:sSup>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𝑨</m:t>
                              </m:r>
                            </m:e>
                            <m:sub>
                              <m:r>
                                <a:rPr lang="en-US" sz="2000" i="1">
                                  <a:latin typeface="Cambria Math" panose="02040503050406030204" pitchFamily="18" charset="0"/>
                                </a:rPr>
                                <m:t>𝑘</m:t>
                              </m:r>
                            </m:sub>
                          </m:sSub>
                        </m:oMath>
                      </m:oMathPara>
                    </a14:m>
                    <a:endParaRPr lang="en-US" sz="2000" dirty="0"/>
                  </a:p>
                </p:txBody>
              </p:sp>
            </mc:Choice>
            <mc:Fallback xmlns="">
              <p:sp>
                <p:nvSpPr>
                  <p:cNvPr id="7" name="TextBox 6">
                    <a:extLst>
                      <a:ext uri="{FF2B5EF4-FFF2-40B4-BE49-F238E27FC236}">
                        <a16:creationId xmlns:a16="http://schemas.microsoft.com/office/drawing/2014/main" id="{1C5F5B1B-3C32-E81E-39F9-2B9A4331DEE6}"/>
                      </a:ext>
                    </a:extLst>
                  </p:cNvPr>
                  <p:cNvSpPr txBox="1">
                    <a:spLocks noRot="1" noChangeAspect="1" noMove="1" noResize="1" noEditPoints="1" noAdjustHandles="1" noChangeArrowheads="1" noChangeShapeType="1" noTextEdit="1"/>
                  </p:cNvSpPr>
                  <p:nvPr/>
                </p:nvSpPr>
                <p:spPr>
                  <a:xfrm>
                    <a:off x="652966" y="451027"/>
                    <a:ext cx="3086486" cy="2042162"/>
                  </a:xfrm>
                  <a:prstGeom prst="rect">
                    <a:avLst/>
                  </a:prstGeom>
                  <a:blipFill>
                    <a:blip r:embed="rId3"/>
                    <a:stretch>
                      <a:fillRect l="-3353" t="-2388" r="-5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C64333E-6CAE-BBEF-6BB4-C422027A8AF2}"/>
                      </a:ext>
                    </a:extLst>
                  </p:cNvPr>
                  <p:cNvSpPr txBox="1"/>
                  <p:nvPr/>
                </p:nvSpPr>
                <p:spPr>
                  <a:xfrm>
                    <a:off x="570233" y="2359858"/>
                    <a:ext cx="6189784" cy="79970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l-GR" sz="2000" b="1" i="1" smtClean="0">
                                      <a:latin typeface="Cambria Math" panose="02040503050406030204" pitchFamily="18" charset="0"/>
                                    </a:rPr>
                                    <m:t>𝝅</m:t>
                                  </m:r>
                                </m:e>
                              </m:acc>
                              <m:d>
                                <m:dPr>
                                  <m:begChr m:val="["/>
                                  <m:endChr m:val="]"/>
                                  <m:ctrlPr>
                                    <a:rPr lang="en-US" sz="2000" i="1">
                                      <a:latin typeface="Cambria Math" panose="02040503050406030204" pitchFamily="18" charset="0"/>
                                    </a:rPr>
                                  </m:ctrlPr>
                                </m:dPr>
                                <m:e>
                                  <m:r>
                                    <a:rPr lang="en-US" sz="2000" b="1" i="1" smtClean="0">
                                      <a:latin typeface="Cambria Math" panose="02040503050406030204" pitchFamily="18" charset="0"/>
                                    </a:rPr>
                                    <m:t>𝒋</m:t>
                                  </m:r>
                                </m:e>
                              </m:d>
                            </m:e>
                            <m:sub>
                              <m:r>
                                <a:rPr lang="en-US" sz="2000" i="1">
                                  <a:latin typeface="Cambria Math" panose="02040503050406030204" pitchFamily="18" charset="0"/>
                                </a:rPr>
                                <m:t>𝑘</m:t>
                              </m:r>
                              <m:r>
                                <a:rPr lang="en-US" sz="2000" i="1">
                                  <a:latin typeface="Cambria Math" panose="02040503050406030204" pitchFamily="18" charset="0"/>
                                </a:rPr>
                                <m:t>+1</m:t>
                              </m:r>
                            </m:sub>
                          </m:sSub>
                          <m:r>
                            <m:rPr>
                              <m:aln/>
                            </m:rP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l-GR" sz="2000" b="1" i="1">
                                      <a:latin typeface="Cambria Math" panose="02040503050406030204" pitchFamily="18" charset="0"/>
                                    </a:rPr>
                                    <m:t>𝝅</m:t>
                                  </m:r>
                                </m:e>
                              </m:acc>
                              <m:d>
                                <m:dPr>
                                  <m:begChr m:val="["/>
                                  <m:endChr m:val="]"/>
                                  <m:ctrlPr>
                                    <a:rPr lang="en-US" sz="2000" i="1">
                                      <a:latin typeface="Cambria Math" panose="02040503050406030204" pitchFamily="18" charset="0"/>
                                    </a:rPr>
                                  </m:ctrlPr>
                                </m:dPr>
                                <m:e>
                                  <m:r>
                                    <a:rPr lang="en-US" sz="2000" b="1" i="1" smtClean="0">
                                      <a:latin typeface="Cambria Math" panose="02040503050406030204" pitchFamily="18" charset="0"/>
                                    </a:rPr>
                                    <m:t>𝒋</m:t>
                                  </m:r>
                                </m:e>
                              </m:d>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𝑲</m:t>
                              </m:r>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r>
                                <a:rPr lang="en-US" sz="2000" b="1" i="1" smtClean="0">
                                  <a:latin typeface="Cambria Math" panose="02040503050406030204" pitchFamily="18" charset="0"/>
                                </a:rPr>
                                <m:t>𝒆</m:t>
                              </m:r>
                            </m:e>
                            <m:sub>
                              <m:r>
                                <a:rPr lang="en-US" sz="2000" i="1">
                                  <a:latin typeface="Cambria Math" panose="02040503050406030204" pitchFamily="18" charset="0"/>
                                </a:rPr>
                                <m:t>𝑘</m:t>
                              </m:r>
                            </m:sub>
                          </m:sSub>
                        </m:oMath>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𝑷</m:t>
                              </m:r>
                              <m:d>
                                <m:dPr>
                                  <m:begChr m:val="["/>
                                  <m:endChr m:val="]"/>
                                  <m:ctrlPr>
                                    <a:rPr lang="en-US" sz="2000" i="1">
                                      <a:latin typeface="Cambria Math" panose="02040503050406030204" pitchFamily="18" charset="0"/>
                                    </a:rPr>
                                  </m:ctrlPr>
                                </m:dPr>
                                <m:e>
                                  <m:r>
                                    <a:rPr lang="en-US" sz="2000" b="1" i="1" smtClean="0">
                                      <a:latin typeface="Cambria Math" panose="02040503050406030204" pitchFamily="18" charset="0"/>
                                    </a:rPr>
                                    <m:t>𝒋</m:t>
                                  </m:r>
                                  <m:r>
                                    <a:rPr lang="en-US" sz="2000" b="1" i="1" smtClean="0">
                                      <a:latin typeface="Cambria Math" panose="02040503050406030204" pitchFamily="18" charset="0"/>
                                    </a:rPr>
                                    <m:t>,</m:t>
                                  </m:r>
                                  <m:r>
                                    <a:rPr lang="en-US" sz="2000" b="1" i="1" smtClean="0">
                                      <a:latin typeface="Cambria Math" panose="02040503050406030204" pitchFamily="18" charset="0"/>
                                    </a:rPr>
                                    <m:t>𝒋</m:t>
                                  </m:r>
                                </m:e>
                              </m:d>
                            </m:e>
                            <m:sub>
                              <m:r>
                                <a:rPr lang="en-US" sz="2000" i="1">
                                  <a:latin typeface="Cambria Math" panose="02040503050406030204" pitchFamily="18" charset="0"/>
                                </a:rPr>
                                <m:t>𝑘</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sSup>
                                <m:sSupPr>
                                  <m:ctrlPr>
                                    <a:rPr lang="en-US" sz="2000" b="1" i="1">
                                      <a:latin typeface="Cambria Math" panose="02040503050406030204" pitchFamily="18" charset="0"/>
                                    </a:rPr>
                                  </m:ctrlPr>
                                </m:sSupPr>
                                <m:e>
                                  <m:r>
                                    <a:rPr lang="en-US" sz="2000" b="1" i="1">
                                      <a:latin typeface="Cambria Math" panose="02040503050406030204" pitchFamily="18" charset="0"/>
                                    </a:rPr>
                                    <m:t>𝑷</m:t>
                                  </m:r>
                                </m:e>
                                <m:sup>
                                  <m:r>
                                    <a:rPr lang="en-US" sz="2000" b="1" i="1">
                                      <a:latin typeface="Cambria Math" panose="02040503050406030204" pitchFamily="18" charset="0"/>
                                    </a:rPr>
                                    <m:t>′</m:t>
                                  </m:r>
                                </m:sup>
                              </m:sSup>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𝑲</m:t>
                              </m:r>
                            </m:e>
                            <m:sub>
                              <m:r>
                                <a:rPr lang="en-US" sz="2000" i="1">
                                  <a:latin typeface="Cambria Math" panose="02040503050406030204" pitchFamily="18" charset="0"/>
                                </a:rPr>
                                <m:t>𝑘</m:t>
                              </m:r>
                            </m:sub>
                          </m:sSub>
                          <m:sSubSup>
                            <m:sSubSupPr>
                              <m:ctrlPr>
                                <a:rPr lang="en-US" sz="2000" i="1">
                                  <a:latin typeface="Cambria Math" panose="02040503050406030204" pitchFamily="18" charset="0"/>
                                </a:rPr>
                              </m:ctrlPr>
                            </m:sSubSupPr>
                            <m:e>
                              <m:sSup>
                                <m:sSupPr>
                                  <m:ctrlPr>
                                    <a:rPr lang="en-US" sz="2000" b="1" i="1">
                                      <a:latin typeface="Cambria Math" panose="02040503050406030204" pitchFamily="18" charset="0"/>
                                    </a:rPr>
                                  </m:ctrlPr>
                                </m:sSupPr>
                                <m:e>
                                  <m:r>
                                    <a:rPr lang="en-US" sz="2000" b="1" i="1">
                                      <a:latin typeface="Cambria Math" panose="02040503050406030204" pitchFamily="18" charset="0"/>
                                    </a:rPr>
                                    <m:t>𝑯</m:t>
                                  </m:r>
                                </m:e>
                                <m:sup>
                                  <m:r>
                                    <a:rPr lang="en-US" sz="2000" b="1" i="1">
                                      <a:latin typeface="Cambria Math" panose="02040503050406030204" pitchFamily="18" charset="0"/>
                                    </a:rPr>
                                    <m:t>′</m:t>
                                  </m:r>
                                </m:sup>
                              </m:sSup>
                            </m:e>
                            <m:sub>
                              <m:r>
                                <a:rPr lang="en-US" sz="2000" i="1">
                                  <a:latin typeface="Cambria Math" panose="02040503050406030204" pitchFamily="18" charset="0"/>
                                </a:rPr>
                                <m:t>𝑘</m:t>
                              </m:r>
                            </m:sub>
                            <m:sup>
                              <m:r>
                                <a:rPr lang="en-US" sz="2000" i="1">
                                  <a:latin typeface="Cambria Math" panose="02040503050406030204" pitchFamily="18" charset="0"/>
                                </a:rPr>
                                <m:t>𝑇</m:t>
                              </m:r>
                            </m:sup>
                          </m:sSubSup>
                          <m:sSub>
                            <m:sSubPr>
                              <m:ctrlPr>
                                <a:rPr lang="en-US" sz="2000" i="1">
                                  <a:latin typeface="Cambria Math" panose="02040503050406030204" pitchFamily="18" charset="0"/>
                                </a:rPr>
                              </m:ctrlPr>
                            </m:sSubPr>
                            <m:e>
                              <m:sSup>
                                <m:sSupPr>
                                  <m:ctrlPr>
                                    <a:rPr lang="en-US" sz="2000" b="1" i="1">
                                      <a:latin typeface="Cambria Math" panose="02040503050406030204" pitchFamily="18" charset="0"/>
                                    </a:rPr>
                                  </m:ctrlPr>
                                </m:sSupPr>
                                <m:e>
                                  <m:r>
                                    <a:rPr lang="en-US" sz="2000" b="1" i="1">
                                      <a:latin typeface="Cambria Math" panose="02040503050406030204" pitchFamily="18" charset="0"/>
                                    </a:rPr>
                                    <m:t>𝑷</m:t>
                                  </m:r>
                                </m:e>
                                <m:sup>
                                  <m:r>
                                    <a:rPr lang="en-US" sz="2000" b="1" i="1">
                                      <a:latin typeface="Cambria Math" panose="02040503050406030204" pitchFamily="18" charset="0"/>
                                    </a:rPr>
                                    <m:t>′</m:t>
                                  </m:r>
                                </m:sup>
                              </m:sSup>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b="1" i="1">
                              <a:latin typeface="Cambria Math" panose="02040503050406030204" pitchFamily="18" charset="0"/>
                            </a:rPr>
                            <m:t>𝑸</m:t>
                          </m:r>
                          <m:r>
                            <a:rPr lang="en-US" sz="2000" b="1" i="1">
                              <a:latin typeface="Cambria Math" panose="02040503050406030204" pitchFamily="18" charset="0"/>
                            </a:rPr>
                            <m:t>′</m:t>
                          </m:r>
                        </m:oMath>
                      </m:oMathPara>
                    </a14:m>
                    <a:endParaRPr lang="en-US" sz="2000" dirty="0"/>
                  </a:p>
                </p:txBody>
              </p:sp>
            </mc:Choice>
            <mc:Fallback xmlns="">
              <p:sp>
                <p:nvSpPr>
                  <p:cNvPr id="8" name="TextBox 7">
                    <a:extLst>
                      <a:ext uri="{FF2B5EF4-FFF2-40B4-BE49-F238E27FC236}">
                        <a16:creationId xmlns:a16="http://schemas.microsoft.com/office/drawing/2014/main" id="{1C64333E-6CAE-BBEF-6BB4-C422027A8AF2}"/>
                      </a:ext>
                    </a:extLst>
                  </p:cNvPr>
                  <p:cNvSpPr txBox="1">
                    <a:spLocks noRot="1" noChangeAspect="1" noMove="1" noResize="1" noEditPoints="1" noAdjustHandles="1" noChangeArrowheads="1" noChangeShapeType="1" noTextEdit="1"/>
                  </p:cNvSpPr>
                  <p:nvPr/>
                </p:nvSpPr>
                <p:spPr>
                  <a:xfrm>
                    <a:off x="570233" y="2359858"/>
                    <a:ext cx="6189784" cy="799706"/>
                  </a:xfrm>
                  <a:prstGeom prst="rect">
                    <a:avLst/>
                  </a:prstGeom>
                  <a:blipFill>
                    <a:blip r:embed="rId4"/>
                    <a:stretch>
                      <a:fillRect t="-2290" b="-763"/>
                    </a:stretch>
                  </a:blipFill>
                </p:spPr>
                <p:txBody>
                  <a:bodyPr/>
                  <a:lstStyle/>
                  <a:p>
                    <a:r>
                      <a:rPr lang="en-US">
                        <a:noFill/>
                      </a:rPr>
                      <a:t> </a:t>
                    </a:r>
                  </a:p>
                </p:txBody>
              </p:sp>
            </mc:Fallback>
          </mc:AlternateContent>
        </p:grpSp>
        <p:sp>
          <p:nvSpPr>
            <p:cNvPr id="9" name="TextBox 8">
              <a:extLst>
                <a:ext uri="{FF2B5EF4-FFF2-40B4-BE49-F238E27FC236}">
                  <a16:creationId xmlns:a16="http://schemas.microsoft.com/office/drawing/2014/main" id="{DCF99D20-FE86-5324-7505-4A69A67EEFC4}"/>
                </a:ext>
              </a:extLst>
            </p:cNvPr>
            <p:cNvSpPr txBox="1"/>
            <p:nvPr/>
          </p:nvSpPr>
          <p:spPr>
            <a:xfrm>
              <a:off x="3747216" y="1659500"/>
              <a:ext cx="2313967" cy="400110"/>
            </a:xfrm>
            <a:prstGeom prst="rect">
              <a:avLst/>
            </a:prstGeom>
            <a:noFill/>
          </p:spPr>
          <p:txBody>
            <a:bodyPr wrap="none" rtlCol="0">
              <a:spAutoFit/>
            </a:bodyPr>
            <a:lstStyle/>
            <a:p>
              <a:r>
                <a:rPr lang="en-US" sz="2000" b="1" dirty="0">
                  <a:solidFill>
                    <a:srgbClr val="BF5700"/>
                  </a:solidFill>
                </a:rPr>
                <a:t>Parameter selection</a:t>
              </a:r>
            </a:p>
          </p:txBody>
        </p:sp>
        <p:sp>
          <p:nvSpPr>
            <p:cNvPr id="10" name="Rectangle: Rounded Corners 9">
              <a:extLst>
                <a:ext uri="{FF2B5EF4-FFF2-40B4-BE49-F238E27FC236}">
                  <a16:creationId xmlns:a16="http://schemas.microsoft.com/office/drawing/2014/main" id="{906E5C06-D404-8144-0617-A0232DEED001}"/>
                </a:ext>
              </a:extLst>
            </p:cNvPr>
            <p:cNvSpPr/>
            <p:nvPr/>
          </p:nvSpPr>
          <p:spPr>
            <a:xfrm>
              <a:off x="383666" y="1519921"/>
              <a:ext cx="3343649" cy="679269"/>
            </a:xfrm>
            <a:prstGeom prst="roundRect">
              <a:avLst/>
            </a:prstGeom>
            <a:solidFill>
              <a:srgbClr val="BF6100">
                <a:alpha val="56078"/>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12" name="Content Placeholder 2">
            <a:extLst>
              <a:ext uri="{FF2B5EF4-FFF2-40B4-BE49-F238E27FC236}">
                <a16:creationId xmlns:a16="http://schemas.microsoft.com/office/drawing/2014/main" id="{B6CE2F50-8BE5-80CF-375A-5E2862F550A0}"/>
              </a:ext>
            </a:extLst>
          </p:cNvPr>
          <p:cNvSpPr txBox="1">
            <a:spLocks/>
          </p:cNvSpPr>
          <p:nvPr/>
        </p:nvSpPr>
        <p:spPr>
          <a:xfrm>
            <a:off x="414553" y="1636963"/>
            <a:ext cx="6677294" cy="19522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Subset Extended Kalman Filter (SEKF)</a:t>
            </a:r>
          </a:p>
          <a:p>
            <a:r>
              <a:rPr lang="en-US" sz="1800" dirty="0"/>
              <a:t>Uses well-established Kalman Filtering techniques to update a subset of model parameters</a:t>
            </a:r>
          </a:p>
          <a:p>
            <a:r>
              <a:rPr lang="en-US" sz="1800" dirty="0"/>
              <a:t>Probabilistic methods for state-estimation in the presence of noise ideally limit spurious correlations and overfitting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3F3BD6-FA00-BF8C-6C07-4ED130C92456}"/>
                  </a:ext>
                </a:extLst>
              </p:cNvPr>
              <p:cNvSpPr txBox="1"/>
              <p:nvPr/>
            </p:nvSpPr>
            <p:spPr>
              <a:xfrm>
                <a:off x="7315200" y="1849930"/>
                <a:ext cx="4709234" cy="4556119"/>
              </a:xfrm>
              <a:prstGeom prst="rect">
                <a:avLst/>
              </a:prstGeom>
              <a:noFill/>
              <a:ln>
                <a:solidFill>
                  <a:srgbClr val="C00000"/>
                </a:solidFill>
              </a:ln>
            </p:spPr>
            <p:txBody>
              <a:bodyPr wrap="square" rtlCol="0" anchor="b">
                <a:spAutoFit/>
              </a:bodyPr>
              <a:lstStyle/>
              <a:p>
                <a14:m>
                  <m:oMath xmlns:m="http://schemas.openxmlformats.org/officeDocument/2006/math">
                    <m:r>
                      <a:rPr lang="en-US" sz="1600" i="1">
                        <a:latin typeface="Cambria Math" panose="02040503050406030204" pitchFamily="18" charset="0"/>
                      </a:rPr>
                      <m:t>𝑘</m:t>
                    </m:r>
                  </m:oMath>
                </a14:m>
                <a:r>
                  <a:rPr lang="en-US" sz="1600" dirty="0"/>
                  <a:t> – Discrete time index</a:t>
                </a:r>
              </a:p>
              <a:p>
                <a14:m>
                  <m:oMath xmlns:m="http://schemas.openxmlformats.org/officeDocument/2006/math">
                    <m:sSub>
                      <m:sSubPr>
                        <m:ctrlPr>
                          <a:rPr lang="en-US" sz="1600" i="1">
                            <a:latin typeface="Cambria Math" panose="02040503050406030204" pitchFamily="18" charset="0"/>
                            <a:ea typeface="Calibri" panose="020F0502020204030204" pitchFamily="34" charset="0"/>
                          </a:rPr>
                        </m:ctrlPr>
                      </m:sSubPr>
                      <m:e>
                        <m:r>
                          <a:rPr lang="el-GR" sz="1600" b="1" i="1">
                            <a:latin typeface="Cambria Math" panose="02040503050406030204" pitchFamily="18" charset="0"/>
                            <a:ea typeface="Calibri" panose="020F0502020204030204" pitchFamily="34" charset="0"/>
                          </a:rPr>
                          <m:t>𝝅</m:t>
                        </m:r>
                      </m:e>
                      <m:sub>
                        <m:r>
                          <a:rPr lang="en-US" sz="1600" i="1">
                            <a:latin typeface="Cambria Math" panose="02040503050406030204" pitchFamily="18" charset="0"/>
                            <a:ea typeface="Calibri" panose="020F0502020204030204" pitchFamily="34" charset="0"/>
                          </a:rPr>
                          <m:t>𝑘</m:t>
                        </m:r>
                      </m:sub>
                    </m:sSub>
                  </m:oMath>
                </a14:m>
                <a:r>
                  <a:rPr lang="en-US" sz="1600" dirty="0"/>
                  <a:t> – Neural network parameters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𝑝</m:t>
                        </m:r>
                      </m:sub>
                    </m:sSub>
                  </m:oMath>
                </a14:m>
                <a:r>
                  <a:rPr lang="en-US" sz="1600" dirty="0"/>
                  <a:t>,1)</a:t>
                </a:r>
              </a:p>
              <a:p>
                <a14:m>
                  <m:oMath xmlns:m="http://schemas.openxmlformats.org/officeDocument/2006/math">
                    <m:sSub>
                      <m:sSubPr>
                        <m:ctrlPr>
                          <a:rPr lang="en-US" sz="1600" i="1">
                            <a:latin typeface="Cambria Math" panose="02040503050406030204" pitchFamily="18" charset="0"/>
                            <a:ea typeface="Calibri" panose="020F0502020204030204" pitchFamily="34" charset="0"/>
                          </a:rPr>
                        </m:ctrlPr>
                      </m:sSubPr>
                      <m:e>
                        <m:acc>
                          <m:accPr>
                            <m:chr m:val="̂"/>
                            <m:ctrlPr>
                              <a:rPr lang="en-US" sz="1600" i="1">
                                <a:latin typeface="Cambria Math" panose="02040503050406030204" pitchFamily="18" charset="0"/>
                                <a:ea typeface="Calibri" panose="020F0502020204030204" pitchFamily="34" charset="0"/>
                              </a:rPr>
                            </m:ctrlPr>
                          </m:accPr>
                          <m:e>
                            <m:r>
                              <a:rPr lang="el-GR" sz="1600" b="1" i="1">
                                <a:latin typeface="Cambria Math" panose="02040503050406030204" pitchFamily="18" charset="0"/>
                                <a:ea typeface="Calibri" panose="020F0502020204030204" pitchFamily="34" charset="0"/>
                              </a:rPr>
                              <m:t>𝝅</m:t>
                            </m:r>
                          </m:e>
                        </m:acc>
                      </m:e>
                      <m:sub>
                        <m:r>
                          <a:rPr lang="en-US" sz="1600" i="1">
                            <a:latin typeface="Cambria Math" panose="02040503050406030204" pitchFamily="18" charset="0"/>
                            <a:ea typeface="Calibri" panose="020F0502020204030204" pitchFamily="34" charset="0"/>
                          </a:rPr>
                          <m:t>𝑘</m:t>
                        </m:r>
                      </m:sub>
                    </m:sSub>
                  </m:oMath>
                </a14:m>
                <a:r>
                  <a:rPr lang="en-US" sz="1600" dirty="0"/>
                  <a:t> – NN parameter estimate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𝑝</m:t>
                        </m:r>
                      </m:sub>
                    </m:sSub>
                  </m:oMath>
                </a14:m>
                <a:r>
                  <a:rPr lang="en-US" sz="1600" dirty="0"/>
                  <a:t>,1)</a:t>
                </a:r>
              </a:p>
              <a:p>
                <a14:m>
                  <m:oMath xmlns:m="http://schemas.openxmlformats.org/officeDocument/2006/math">
                    <m:sSub>
                      <m:sSubPr>
                        <m:ctrlPr>
                          <a:rPr lang="en-US" sz="1600" i="1">
                            <a:latin typeface="Cambria Math" panose="02040503050406030204" pitchFamily="18" charset="0"/>
                            <a:ea typeface="Calibri" panose="020F0502020204030204" pitchFamily="34" charset="0"/>
                          </a:rPr>
                        </m:ctrlPr>
                      </m:sSubPr>
                      <m:e>
                        <m:r>
                          <a:rPr lang="en-US" sz="1600" b="1" i="1">
                            <a:latin typeface="Cambria Math" panose="02040503050406030204" pitchFamily="18" charset="0"/>
                            <a:ea typeface="Calibri" panose="020F0502020204030204" pitchFamily="34" charset="0"/>
                          </a:rPr>
                          <m:t>𝐲</m:t>
                        </m:r>
                      </m:e>
                      <m:sub>
                        <m:r>
                          <a:rPr lang="en-US" sz="1600" i="1">
                            <a:latin typeface="Cambria Math" panose="02040503050406030204" pitchFamily="18" charset="0"/>
                            <a:ea typeface="Calibri" panose="020F0502020204030204" pitchFamily="34" charset="0"/>
                          </a:rPr>
                          <m:t>𝑘</m:t>
                        </m:r>
                      </m:sub>
                    </m:sSub>
                  </m:oMath>
                </a14:m>
                <a:r>
                  <a:rPr lang="en-US" sz="1600" dirty="0"/>
                  <a:t> – Discrete measurement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𝑜𝑢𝑡</m:t>
                        </m:r>
                      </m:sub>
                    </m:sSub>
                  </m:oMath>
                </a14:m>
                <a:r>
                  <a:rPr lang="en-US" sz="1600" dirty="0"/>
                  <a:t>,1)</a:t>
                </a:r>
              </a:p>
              <a:p>
                <a14:m>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b="1" i="1">
                                <a:latin typeface="Cambria Math" panose="02040503050406030204" pitchFamily="18" charset="0"/>
                              </a:rPr>
                              <m:t>𝒚</m:t>
                            </m:r>
                          </m:e>
                        </m:acc>
                      </m:e>
                      <m:sub>
                        <m:r>
                          <a:rPr lang="en-US" sz="1600" i="1">
                            <a:latin typeface="Cambria Math" panose="02040503050406030204" pitchFamily="18" charset="0"/>
                          </a:rPr>
                          <m:t>𝑘</m:t>
                        </m:r>
                      </m:sub>
                    </m:sSub>
                  </m:oMath>
                </a14:m>
                <a:r>
                  <a:rPr lang="en-US" sz="1600" dirty="0"/>
                  <a:t>– NN output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𝑜𝑢𝑡</m:t>
                        </m:r>
                      </m:sub>
                    </m:sSub>
                  </m:oMath>
                </a14:m>
                <a:r>
                  <a:rPr lang="en-US" sz="1600" dirty="0"/>
                  <a:t>,1)</a:t>
                </a:r>
              </a:p>
              <a:p>
                <a14:m>
                  <m:oMath xmlns:m="http://schemas.openxmlformats.org/officeDocument/2006/math">
                    <m:r>
                      <m:rPr>
                        <m:sty m:val="p"/>
                      </m:rPr>
                      <a:rPr lang="el-GR" sz="1600">
                        <a:latin typeface="Cambria Math" panose="02040503050406030204" pitchFamily="18" charset="0"/>
                      </a:rPr>
                      <m:t>Φ</m:t>
                    </m:r>
                  </m:oMath>
                </a14:m>
                <a:r>
                  <a:rPr lang="en-US" sz="1600" b="1" dirty="0"/>
                  <a:t> </a:t>
                </a:r>
                <a:r>
                  <a:rPr lang="en-US" sz="1600" dirty="0"/>
                  <a:t>– NN model</a:t>
                </a:r>
              </a:p>
              <a:p>
                <a14:m>
                  <m:oMath xmlns:m="http://schemas.openxmlformats.org/officeDocument/2006/math">
                    <m:sSub>
                      <m:sSubPr>
                        <m:ctrlPr>
                          <a:rPr lang="en-US" sz="1600" i="1">
                            <a:latin typeface="Cambria Math" panose="02040503050406030204" pitchFamily="18" charset="0"/>
                            <a:ea typeface="Calibri" panose="020F0502020204030204" pitchFamily="34" charset="0"/>
                          </a:rPr>
                        </m:ctrlPr>
                      </m:sSubPr>
                      <m:e>
                        <m:r>
                          <a:rPr lang="en-US" sz="1600" b="1" i="1">
                            <a:latin typeface="Cambria Math" panose="02040503050406030204" pitchFamily="18" charset="0"/>
                            <a:ea typeface="Calibri" panose="020F0502020204030204" pitchFamily="34" charset="0"/>
                          </a:rPr>
                          <m:t>𝒘</m:t>
                        </m:r>
                      </m:e>
                      <m:sub>
                        <m:r>
                          <a:rPr lang="en-US" sz="1600" i="1">
                            <a:latin typeface="Cambria Math" panose="02040503050406030204" pitchFamily="18" charset="0"/>
                            <a:ea typeface="Calibri" panose="020F0502020204030204" pitchFamily="34" charset="0"/>
                          </a:rPr>
                          <m:t>𝑘</m:t>
                        </m:r>
                      </m:sub>
                    </m:sSub>
                  </m:oMath>
                </a14:m>
                <a:r>
                  <a:rPr lang="en-US" sz="1600" b="1" dirty="0"/>
                  <a:t> </a:t>
                </a:r>
                <a:r>
                  <a:rPr lang="en-US" sz="1600" dirty="0"/>
                  <a:t>- Model uncertainty</a:t>
                </a:r>
              </a:p>
              <a:p>
                <a14:m>
                  <m:oMath xmlns:m="http://schemas.openxmlformats.org/officeDocument/2006/math">
                    <m:sSub>
                      <m:sSubPr>
                        <m:ctrlPr>
                          <a:rPr lang="en-US" sz="1600" i="1">
                            <a:latin typeface="Cambria Math" panose="02040503050406030204" pitchFamily="18" charset="0"/>
                            <a:ea typeface="Calibri" panose="020F0502020204030204" pitchFamily="34" charset="0"/>
                          </a:rPr>
                        </m:ctrlPr>
                      </m:sSubPr>
                      <m:e>
                        <m:r>
                          <a:rPr lang="en-US" sz="1600" b="1" i="1">
                            <a:latin typeface="Cambria Math" panose="02040503050406030204" pitchFamily="18" charset="0"/>
                            <a:ea typeface="Calibri" panose="020F0502020204030204" pitchFamily="34" charset="0"/>
                          </a:rPr>
                          <m:t>𝒗</m:t>
                        </m:r>
                      </m:e>
                      <m:sub>
                        <m:r>
                          <a:rPr lang="en-US" sz="1600" i="1">
                            <a:latin typeface="Cambria Math" panose="02040503050406030204" pitchFamily="18" charset="0"/>
                            <a:ea typeface="Calibri" panose="020F0502020204030204" pitchFamily="34" charset="0"/>
                          </a:rPr>
                          <m:t>𝑘</m:t>
                        </m:r>
                      </m:sub>
                    </m:sSub>
                  </m:oMath>
                </a14:m>
                <a:r>
                  <a:rPr lang="en-US" sz="1600" dirty="0"/>
                  <a:t> - Measurement uncertainty</a:t>
                </a:r>
                <a:endParaRPr lang="en-US" sz="1600" b="1" dirty="0"/>
              </a:p>
              <a:p>
                <a14:m>
                  <m:oMath xmlns:m="http://schemas.openxmlformats.org/officeDocument/2006/math">
                    <m:r>
                      <a:rPr lang="en-US" sz="1600" b="1" i="1" smtClean="0">
                        <a:latin typeface="Cambria Math" panose="02040503050406030204" pitchFamily="18" charset="0"/>
                      </a:rPr>
                      <m:t>𝒋</m:t>
                    </m:r>
                  </m:oMath>
                </a14:m>
                <a:r>
                  <a:rPr lang="en-US" sz="1600" b="1" dirty="0"/>
                  <a:t> </a:t>
                </a:r>
                <a:r>
                  <a:rPr lang="en-US" sz="1600" dirty="0"/>
                  <a:t>– Selected parameter indices</a:t>
                </a:r>
              </a:p>
              <a:p>
                <a14:m>
                  <m:oMath xmlns:m="http://schemas.openxmlformats.org/officeDocument/2006/math">
                    <m:sSub>
                      <m:sSubPr>
                        <m:ctrlPr>
                          <a:rPr lang="en-US" sz="1600" i="1" smtClean="0">
                            <a:effectLst/>
                            <a:latin typeface="Cambria Math" panose="02040503050406030204" pitchFamily="18" charset="0"/>
                            <a:ea typeface="Calibri" panose="020F0502020204030204" pitchFamily="34" charset="0"/>
                          </a:rPr>
                        </m:ctrlPr>
                      </m:sSubPr>
                      <m:e>
                        <m:r>
                          <a:rPr lang="en-US" sz="1600" b="1" i="1" smtClean="0">
                            <a:effectLst/>
                            <a:latin typeface="Cambria Math" panose="02040503050406030204" pitchFamily="18" charset="0"/>
                            <a:ea typeface="Calibri" panose="020F0502020204030204" pitchFamily="34" charset="0"/>
                          </a:rPr>
                          <m:t>𝒆</m:t>
                        </m:r>
                      </m:e>
                      <m:sub>
                        <m:r>
                          <a:rPr lang="en-US" sz="1600" i="1">
                            <a:effectLst/>
                            <a:latin typeface="Cambria Math" panose="02040503050406030204" pitchFamily="18" charset="0"/>
                            <a:ea typeface="Calibri" panose="020F0502020204030204" pitchFamily="34" charset="0"/>
                          </a:rPr>
                          <m:t>𝑘</m:t>
                        </m:r>
                      </m:sub>
                    </m:sSub>
                  </m:oMath>
                </a14:m>
                <a:r>
                  <a:rPr lang="en-US" sz="1600" dirty="0"/>
                  <a:t> – Error vector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𝑜𝑢𝑡</m:t>
                        </m:r>
                      </m:sub>
                    </m:sSub>
                  </m:oMath>
                </a14:m>
                <a:r>
                  <a:rPr lang="en-US" sz="1600" dirty="0"/>
                  <a:t>,1)</a:t>
                </a:r>
              </a:p>
              <a:p>
                <a14:m>
                  <m:oMath xmlns:m="http://schemas.openxmlformats.org/officeDocument/2006/math">
                    <m:sSub>
                      <m:sSubPr>
                        <m:ctrlPr>
                          <a:rPr lang="en-US" sz="1600" b="0" i="1" smtClean="0">
                            <a:latin typeface="Cambria Math" panose="02040503050406030204" pitchFamily="18" charset="0"/>
                          </a:rPr>
                        </m:ctrlPr>
                      </m:sSubPr>
                      <m:e>
                        <m:r>
                          <a:rPr lang="en-US" sz="1600" b="1" i="0" smtClean="0">
                            <a:latin typeface="Cambria Math" panose="02040503050406030204" pitchFamily="18" charset="0"/>
                          </a:rPr>
                          <m:t>𝐇</m:t>
                        </m:r>
                      </m:e>
                      <m:sub>
                        <m:r>
                          <a:rPr lang="en-US" sz="1600" b="0" i="1" smtClean="0">
                            <a:latin typeface="Cambria Math" panose="02040503050406030204" pitchFamily="18" charset="0"/>
                          </a:rPr>
                          <m:t>𝑘</m:t>
                        </m:r>
                      </m:sub>
                    </m:sSub>
                  </m:oMath>
                </a14:m>
                <a:r>
                  <a:rPr lang="en-US" sz="1600" dirty="0"/>
                  <a:t> – Gradients of network parameters </a:t>
                </a:r>
                <a:r>
                  <a:rPr lang="en-US" sz="1600" dirty="0" err="1"/>
                  <a:t>w.r.t.</a:t>
                </a:r>
                <a:r>
                  <a:rPr lang="en-US" sz="1600" dirty="0"/>
                  <a:t> outputs (Jacobian)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b="0" i="1" smtClean="0">
                            <a:latin typeface="Cambria Math" panose="02040503050406030204" pitchFamily="18" charset="0"/>
                          </a:rPr>
                          <m:t>𝑝𝑎𝑟𝑎𝑚𝑠</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𝑜𝑢𝑡</m:t>
                        </m:r>
                      </m:sub>
                    </m:sSub>
                  </m:oMath>
                </a14:m>
                <a:r>
                  <a:rPr lang="en-US" sz="1600" dirty="0"/>
                  <a:t>)</a:t>
                </a:r>
              </a:p>
              <a:p>
                <a14:m>
                  <m:oMath xmlns:m="http://schemas.openxmlformats.org/officeDocument/2006/math">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𝑷</m:t>
                        </m:r>
                      </m:e>
                      <m:sub>
                        <m:r>
                          <a:rPr lang="en-US" sz="1600" b="0" i="1" smtClean="0">
                            <a:latin typeface="Cambria Math" panose="02040503050406030204" pitchFamily="18" charset="0"/>
                          </a:rPr>
                          <m:t>𝑘</m:t>
                        </m:r>
                      </m:sub>
                    </m:sSub>
                  </m:oMath>
                </a14:m>
                <a:r>
                  <a:rPr lang="en-US" sz="1600" dirty="0"/>
                  <a:t> – Covariance matrix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𝑝𝑎𝑟𝑎𝑚𝑠</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𝑝𝑎𝑟𝑎𝑚𝑠</m:t>
                        </m:r>
                      </m:sub>
                    </m:sSub>
                  </m:oMath>
                </a14:m>
                <a:r>
                  <a:rPr lang="en-US" sz="1600" dirty="0"/>
                  <a:t>)</a:t>
                </a:r>
              </a:p>
              <a:p>
                <a14:m>
                  <m:oMath xmlns:m="http://schemas.openxmlformats.org/officeDocument/2006/math">
                    <m:r>
                      <a:rPr lang="en-US" sz="1600" b="1" i="1" smtClean="0">
                        <a:latin typeface="Cambria Math" panose="02040503050406030204" pitchFamily="18" charset="0"/>
                      </a:rPr>
                      <m:t>𝑸</m:t>
                    </m:r>
                  </m:oMath>
                </a14:m>
                <a:r>
                  <a:rPr lang="en-US" sz="1600" dirty="0"/>
                  <a:t> – Process noise matrix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𝑝𝑎𝑟𝑎𝑚𝑠</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𝑝𝑎𝑟𝑎𝑚𝑠</m:t>
                        </m:r>
                      </m:sub>
                    </m:sSub>
                  </m:oMath>
                </a14:m>
                <a:r>
                  <a:rPr lang="en-US" sz="1600" dirty="0"/>
                  <a:t>) </a:t>
                </a:r>
                <a14:m>
                  <m:oMath xmlns:m="http://schemas.openxmlformats.org/officeDocument/2006/math">
                    <m:r>
                      <a:rPr lang="en-US" sz="1600" b="0" i="1" smtClean="0">
                        <a:latin typeface="Cambria Math" panose="02040503050406030204" pitchFamily="18" charset="0"/>
                      </a:rPr>
                      <m:t>𝐸</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𝒘</m:t>
                            </m:r>
                          </m:e>
                          <m:sub>
                            <m:r>
                              <a:rPr lang="en-US" sz="1600" b="0" i="1" smtClean="0">
                                <a:latin typeface="Cambria Math" panose="02040503050406030204" pitchFamily="18" charset="0"/>
                              </a:rPr>
                              <m:t>𝑘</m:t>
                            </m:r>
                          </m:sub>
                        </m:sSub>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𝒘</m:t>
                            </m:r>
                          </m:e>
                          <m:sub>
                            <m:r>
                              <a:rPr lang="en-US" sz="1600" b="0" i="1" smtClean="0">
                                <a:latin typeface="Cambria Math" panose="02040503050406030204" pitchFamily="18" charset="0"/>
                              </a:rPr>
                              <m:t>𝑘</m:t>
                            </m:r>
                            <m:r>
                              <a:rPr lang="en-US" sz="1600" b="0" i="1" smtClean="0">
                                <a:latin typeface="Cambria Math" panose="02040503050406030204" pitchFamily="18" charset="0"/>
                              </a:rPr>
                              <m:t>+1</m:t>
                            </m:r>
                          </m:sub>
                        </m:sSub>
                      </m:e>
                    </m:d>
                    <m:r>
                      <a:rPr lang="en-US" sz="1600" b="0" i="1" smtClean="0">
                        <a:latin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panose="02040503050406030204" pitchFamily="18" charset="0"/>
                            <a:ea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𝑸</m:t>
                        </m:r>
                      </m:e>
                      <m:sub>
                        <m:r>
                          <a:rPr lang="en-US" sz="1600" b="0" i="1" smtClean="0">
                            <a:latin typeface="Cambria Math" panose="02040503050406030204" pitchFamily="18" charset="0"/>
                            <a:ea typeface="Cambria Math" panose="02040503050406030204" pitchFamily="18" charset="0"/>
                          </a:rPr>
                          <m:t>𝑘</m:t>
                        </m:r>
                      </m:sub>
                    </m:sSub>
                    <m:r>
                      <a:rPr lang="en-US" sz="1600" b="0" i="1" smtClean="0">
                        <a:latin typeface="Cambria Math" panose="02040503050406030204" pitchFamily="18" charset="0"/>
                        <a:ea typeface="Cambria Math" panose="02040503050406030204" pitchFamily="18" charset="0"/>
                      </a:rPr>
                      <m:t> </m:t>
                    </m:r>
                  </m:oMath>
                </a14:m>
                <a:endParaRPr lang="en-US" sz="1600" b="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𝑹</m:t>
                        </m:r>
                      </m:e>
                      <m:sub>
                        <m:r>
                          <a:rPr lang="en-US" sz="1600" i="1">
                            <a:latin typeface="Cambria Math" panose="02040503050406030204" pitchFamily="18" charset="0"/>
                          </a:rPr>
                          <m:t>𝑘</m:t>
                        </m:r>
                      </m:sub>
                    </m:sSub>
                  </m:oMath>
                </a14:m>
                <a:r>
                  <a:rPr lang="en-US" sz="1600" dirty="0"/>
                  <a:t> - Measurement Noise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𝑜𝑢𝑡</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𝑜𝑢𝑡</m:t>
                        </m:r>
                      </m:sub>
                    </m:sSub>
                  </m:oMath>
                </a14:m>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smtClean="0">
                                <a:latin typeface="Cambria Math" panose="02040503050406030204" pitchFamily="18" charset="0"/>
                              </a:rPr>
                              <m:t>𝒗</m:t>
                            </m:r>
                          </m:e>
                          <m:sub>
                            <m:r>
                              <a:rPr lang="en-US" sz="1600" i="1">
                                <a:latin typeface="Cambria Math" panose="02040503050406030204" pitchFamily="18" charset="0"/>
                              </a:rPr>
                              <m:t>𝑘</m:t>
                            </m:r>
                          </m:sub>
                        </m:sSub>
                        <m:sSub>
                          <m:sSubPr>
                            <m:ctrlPr>
                              <a:rPr lang="en-US" sz="1600" i="1">
                                <a:latin typeface="Cambria Math" panose="02040503050406030204" pitchFamily="18" charset="0"/>
                              </a:rPr>
                            </m:ctrlPr>
                          </m:sSubPr>
                          <m:e>
                            <m:r>
                              <a:rPr lang="en-US" sz="1600" b="1" i="1" smtClean="0">
                                <a:latin typeface="Cambria Math" panose="02040503050406030204" pitchFamily="18" charset="0"/>
                              </a:rPr>
                              <m:t>𝒗</m:t>
                            </m:r>
                          </m:e>
                          <m:sub>
                            <m:r>
                              <a:rPr lang="en-US" sz="1600" i="1">
                                <a:latin typeface="Cambria Math" panose="02040503050406030204" pitchFamily="18" charset="0"/>
                              </a:rPr>
                              <m:t>𝑘</m:t>
                            </m:r>
                            <m:r>
                              <a:rPr lang="en-US" sz="1600" i="1">
                                <a:latin typeface="Cambria Math" panose="02040503050406030204" pitchFamily="18" charset="0"/>
                              </a:rPr>
                              <m:t>+1</m:t>
                            </m:r>
                          </m:sub>
                        </m:sSub>
                      </m:e>
                    </m:d>
                    <m:r>
                      <a:rPr lang="en-US" sz="1600" i="1">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𝛿</m:t>
                        </m:r>
                      </m:e>
                      <m:sub>
                        <m:r>
                          <a:rPr lang="en-US" sz="1600" i="1">
                            <a:latin typeface="Cambria Math" panose="02040503050406030204" pitchFamily="18" charset="0"/>
                            <a:ea typeface="Cambria Math" panose="02040503050406030204" pitchFamily="18" charset="0"/>
                          </a:rPr>
                          <m:t>𝑘</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𝑘</m:t>
                        </m:r>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ea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𝑹</m:t>
                        </m:r>
                      </m:e>
                      <m:sub>
                        <m:r>
                          <a:rPr lang="en-US" sz="1600" b="0" i="1" smtClean="0">
                            <a:latin typeface="Cambria Math" panose="02040503050406030204" pitchFamily="18" charset="0"/>
                            <a:ea typeface="Cambria Math" panose="02040503050406030204" pitchFamily="18" charset="0"/>
                          </a:rPr>
                          <m:t>𝑘</m:t>
                        </m:r>
                      </m:sub>
                    </m:sSub>
                  </m:oMath>
                </a14:m>
                <a:endParaRPr lang="en-US" sz="2000" dirty="0"/>
              </a:p>
            </p:txBody>
          </p:sp>
        </mc:Choice>
        <mc:Fallback xmlns="">
          <p:sp>
            <p:nvSpPr>
              <p:cNvPr id="6" name="TextBox 5">
                <a:extLst>
                  <a:ext uri="{FF2B5EF4-FFF2-40B4-BE49-F238E27FC236}">
                    <a16:creationId xmlns:a16="http://schemas.microsoft.com/office/drawing/2014/main" id="{2E3F3BD6-FA00-BF8C-6C07-4ED130C92456}"/>
                  </a:ext>
                </a:extLst>
              </p:cNvPr>
              <p:cNvSpPr txBox="1">
                <a:spLocks noRot="1" noChangeAspect="1" noMove="1" noResize="1" noEditPoints="1" noAdjustHandles="1" noChangeArrowheads="1" noChangeShapeType="1" noTextEdit="1"/>
              </p:cNvSpPr>
              <p:nvPr/>
            </p:nvSpPr>
            <p:spPr>
              <a:xfrm>
                <a:off x="7315200" y="1849930"/>
                <a:ext cx="4709234" cy="4556119"/>
              </a:xfrm>
              <a:prstGeom prst="rect">
                <a:avLst/>
              </a:prstGeom>
              <a:blipFill>
                <a:blip r:embed="rId5"/>
                <a:stretch>
                  <a:fillRect l="-516"/>
                </a:stretch>
              </a:blipFill>
              <a:ln>
                <a:solidFill>
                  <a:srgbClr val="C00000"/>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FEB29637-73CC-6F46-C5EB-A5517EA68FBC}"/>
              </a:ext>
            </a:extLst>
          </p:cNvPr>
          <p:cNvSpPr txBox="1"/>
          <p:nvPr/>
        </p:nvSpPr>
        <p:spPr>
          <a:xfrm>
            <a:off x="6221692" y="139338"/>
            <a:ext cx="5627408" cy="292427"/>
          </a:xfrm>
          <a:prstGeom prst="rect">
            <a:avLst/>
          </a:prstGeom>
        </p:spPr>
        <p:txBody>
          <a:bodyPr vert="horz" wrap="none" lIns="91440" tIns="45720" rIns="91440" bIns="45720" rtlCol="0">
            <a:noAutofit/>
          </a:bodyPr>
          <a:lstStyle/>
          <a:p>
            <a:r>
              <a:rPr lang="en-US" sz="1200" dirty="0"/>
              <a:t>Hammond et. al “Staying Alive: Online Neural Network Maintenance and Systemic Drift” </a:t>
            </a:r>
            <a:br>
              <a:rPr lang="en-US" sz="1200" dirty="0">
                <a:hlinkClick r:id="rId6"/>
              </a:rPr>
            </a:br>
            <a:r>
              <a:rPr lang="en-US" sz="1200" dirty="0">
                <a:hlinkClick r:id="rId6"/>
              </a:rPr>
              <a:t>arXiv:2503.17681</a:t>
            </a:r>
            <a:endParaRPr lang="en-US" sz="1200" dirty="0"/>
          </a:p>
          <a:p>
            <a:r>
              <a:rPr lang="en-US" sz="1200" dirty="0"/>
              <a:t> </a:t>
            </a:r>
          </a:p>
        </p:txBody>
      </p:sp>
    </p:spTree>
    <p:extLst>
      <p:ext uri="{BB962C8B-B14F-4D97-AF65-F5344CB8AC3E}">
        <p14:creationId xmlns:p14="http://schemas.microsoft.com/office/powerpoint/2010/main" val="1200451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DA266-34AA-CE61-4FD6-E628CE032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4B7809-C59D-EF63-2403-6365E04BF311}"/>
              </a:ext>
            </a:extLst>
          </p:cNvPr>
          <p:cNvSpPr>
            <a:spLocks noGrp="1"/>
          </p:cNvSpPr>
          <p:nvPr>
            <p:ph type="title"/>
          </p:nvPr>
        </p:nvSpPr>
        <p:spPr>
          <a:xfrm>
            <a:off x="381001" y="139338"/>
            <a:ext cx="7560500" cy="679269"/>
          </a:xfrm>
        </p:spPr>
        <p:txBody>
          <a:bodyPr/>
          <a:lstStyle/>
          <a:p>
            <a:r>
              <a:rPr lang="en-US" dirty="0"/>
              <a:t>Transfer Learning for Damped Spring</a:t>
            </a:r>
          </a:p>
        </p:txBody>
      </p:sp>
      <p:sp>
        <p:nvSpPr>
          <p:cNvPr id="4" name="Slide Number Placeholder 3">
            <a:extLst>
              <a:ext uri="{FF2B5EF4-FFF2-40B4-BE49-F238E27FC236}">
                <a16:creationId xmlns:a16="http://schemas.microsoft.com/office/drawing/2014/main" id="{463C220C-30A1-ED26-F970-B3B9F5C042A2}"/>
              </a:ext>
            </a:extLst>
          </p:cNvPr>
          <p:cNvSpPr>
            <a:spLocks noGrp="1"/>
          </p:cNvSpPr>
          <p:nvPr>
            <p:ph type="sldNum" sz="quarter" idx="12"/>
          </p:nvPr>
        </p:nvSpPr>
        <p:spPr/>
        <p:txBody>
          <a:bodyPr/>
          <a:lstStyle/>
          <a:p>
            <a:fld id="{1007560D-C660-4FEE-81F4-7F597AF5B804}" type="slidenum">
              <a:rPr lang="en-US" smtClean="0"/>
              <a:t>12</a:t>
            </a:fld>
            <a:endParaRPr lang="en-US" dirty="0"/>
          </a:p>
        </p:txBody>
      </p:sp>
      <p:sp>
        <p:nvSpPr>
          <p:cNvPr id="3" name="Content Placeholder 2">
            <a:extLst>
              <a:ext uri="{FF2B5EF4-FFF2-40B4-BE49-F238E27FC236}">
                <a16:creationId xmlns:a16="http://schemas.microsoft.com/office/drawing/2014/main" id="{FD043C63-F6A0-E941-7EF4-5954C6F14B73}"/>
              </a:ext>
            </a:extLst>
          </p:cNvPr>
          <p:cNvSpPr>
            <a:spLocks noGrp="1"/>
          </p:cNvSpPr>
          <p:nvPr>
            <p:ph idx="1"/>
          </p:nvPr>
        </p:nvSpPr>
        <p:spPr>
          <a:xfrm>
            <a:off x="381000" y="990600"/>
            <a:ext cx="5158248" cy="5189411"/>
          </a:xfrm>
        </p:spPr>
        <p:txBody>
          <a:bodyPr>
            <a:normAutofit/>
          </a:bodyPr>
          <a:lstStyle/>
          <a:p>
            <a:pPr marL="0" indent="0">
              <a:buNone/>
            </a:pPr>
            <a:r>
              <a:rPr lang="en-US" b="1" dirty="0"/>
              <a:t>Competing Techniques:</a:t>
            </a:r>
          </a:p>
          <a:p>
            <a:pPr>
              <a:buFontTx/>
              <a:buChar char="-"/>
            </a:pPr>
            <a:r>
              <a:rPr lang="en-US" b="1" dirty="0"/>
              <a:t>Apply source model</a:t>
            </a:r>
          </a:p>
          <a:p>
            <a:pPr>
              <a:buFontTx/>
              <a:buChar char="-"/>
            </a:pPr>
            <a:r>
              <a:rPr lang="en-US" b="1" dirty="0"/>
              <a:t>Finetune (train NN starting from source model parameters) using Adam</a:t>
            </a:r>
          </a:p>
          <a:p>
            <a:pPr>
              <a:buFontTx/>
              <a:buChar char="-"/>
            </a:pPr>
            <a:r>
              <a:rPr lang="en-US" b="1" dirty="0"/>
              <a:t>Finetune using SEKF</a:t>
            </a:r>
          </a:p>
          <a:p>
            <a:pPr>
              <a:buFontTx/>
              <a:buChar char="-"/>
            </a:pPr>
            <a:r>
              <a:rPr lang="en-US" b="1" dirty="0"/>
              <a:t>Retrain (reinitialize NN weights) using ADAM</a:t>
            </a:r>
            <a:endParaRPr lang="en-US"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F6242B-9A26-EF7F-0F59-2DFF5BDAB6A8}"/>
                  </a:ext>
                </a:extLst>
              </p:cNvPr>
              <p:cNvSpPr txBox="1"/>
              <p:nvPr/>
            </p:nvSpPr>
            <p:spPr>
              <a:xfrm>
                <a:off x="9815096" y="195116"/>
                <a:ext cx="1864714" cy="679269"/>
              </a:xfrm>
              <a:prstGeom prst="rect">
                <a:avLst/>
              </a:prstGeom>
            </p:spPr>
            <p:txBody>
              <a:bodyPr vert="horz" wrap="square" lIns="91440" tIns="45720" rIns="91440" bIns="45720" rtlCol="0">
                <a:noAutofit/>
              </a:bodyPr>
              <a:lstStyle/>
              <a:p>
                <a:pPr/>
                <a14:m>
                  <m:oMathPara xmlns:m="http://schemas.openxmlformats.org/officeDocument/2006/math">
                    <m:oMathParaPr>
                      <m:jc m:val="left"/>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𝑠</m:t>
                          </m:r>
                        </m:sub>
                      </m:s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𝑐</m:t>
                          </m:r>
                        </m:e>
                        <m:sub>
                          <m:r>
                            <a:rPr lang="en-US" sz="1400" i="1">
                              <a:latin typeface="Cambria Math" panose="02040503050406030204" pitchFamily="18" charset="0"/>
                            </a:rPr>
                            <m:t>𝑠</m:t>
                          </m:r>
                        </m:sub>
                      </m:s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𝑠</m:t>
                          </m:r>
                        </m:sub>
                      </m:sSub>
                      <m:r>
                        <a:rPr lang="en-US" sz="1400" i="1">
                          <a:latin typeface="Cambria Math" panose="02040503050406030204" pitchFamily="18" charset="0"/>
                        </a:rPr>
                        <m:t>𝑥</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𝑠</m:t>
                          </m:r>
                        </m:sub>
                      </m:sSub>
                    </m:oMath>
                  </m:oMathPara>
                </a14:m>
                <a:endParaRPr lang="en-US" sz="1400" b="1" dirty="0"/>
              </a:p>
              <a:p>
                <a:r>
                  <a:rPr lang="en-US" sz="1400" b="1" dirty="0"/>
                  <a:t>Given:</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0</m:t>
                        </m:r>
                      </m:sub>
                    </m:sSub>
                    <m:r>
                      <a:rPr lang="en-US" sz="1400" b="0" i="0" smtClean="0">
                        <a:latin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e>
                      <m:sub>
                        <m:r>
                          <a:rPr lang="en-US" sz="1400" i="1">
                            <a:latin typeface="Cambria Math" panose="02040503050406030204" pitchFamily="18" charset="0"/>
                          </a:rPr>
                          <m:t>0</m:t>
                        </m:r>
                      </m:sub>
                    </m:sSub>
                  </m:oMath>
                </a14:m>
                <a:endParaRPr lang="en-US" sz="1400" dirty="0"/>
              </a:p>
              <a:p>
                <a:r>
                  <a:rPr lang="en-US" sz="1400" b="1" dirty="0"/>
                  <a:t>Predict:</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20</m:t>
                        </m:r>
                      </m:sub>
                    </m:sSub>
                  </m:oMath>
                </a14:m>
                <a:endParaRPr lang="en-US" sz="1400" b="1" dirty="0"/>
              </a:p>
            </p:txBody>
          </p:sp>
        </mc:Choice>
        <mc:Fallback xmlns="">
          <p:sp>
            <p:nvSpPr>
              <p:cNvPr id="13" name="TextBox 12">
                <a:extLst>
                  <a:ext uri="{FF2B5EF4-FFF2-40B4-BE49-F238E27FC236}">
                    <a16:creationId xmlns:a16="http://schemas.microsoft.com/office/drawing/2014/main" id="{48F6242B-9A26-EF7F-0F59-2DFF5BDAB6A8}"/>
                  </a:ext>
                </a:extLst>
              </p:cNvPr>
              <p:cNvSpPr txBox="1">
                <a:spLocks noRot="1" noChangeAspect="1" noMove="1" noResize="1" noEditPoints="1" noAdjustHandles="1" noChangeArrowheads="1" noChangeShapeType="1" noTextEdit="1"/>
              </p:cNvSpPr>
              <p:nvPr/>
            </p:nvSpPr>
            <p:spPr>
              <a:xfrm>
                <a:off x="9815096" y="195116"/>
                <a:ext cx="1864714" cy="679269"/>
              </a:xfrm>
              <a:prstGeom prst="rect">
                <a:avLst/>
              </a:prstGeom>
              <a:blipFill>
                <a:blip r:embed="rId3"/>
                <a:stretch>
                  <a:fillRect l="-980" b="-18018"/>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EEB500D5-0504-B43B-D287-06CD1F2E41DE}"/>
              </a:ext>
            </a:extLst>
          </p:cNvPr>
          <p:cNvSpPr/>
          <p:nvPr/>
        </p:nvSpPr>
        <p:spPr>
          <a:xfrm>
            <a:off x="968245" y="3429000"/>
            <a:ext cx="3724373" cy="1792541"/>
          </a:xfrm>
          <a:prstGeom prst="rect">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Use a 2-layer MLP</a:t>
            </a:r>
          </a:p>
          <a:p>
            <a:pPr marL="342900" indent="-342900">
              <a:buFont typeface="Arial" panose="020B0604020202020204" pitchFamily="34" charset="0"/>
              <a:buChar char="•"/>
            </a:pPr>
            <a:r>
              <a:rPr lang="en-US" sz="2000" dirty="0"/>
              <a:t>32 neurons each layer</a:t>
            </a:r>
          </a:p>
          <a:p>
            <a:pPr marL="342900" indent="-342900">
              <a:buFont typeface="Arial" panose="020B0604020202020204" pitchFamily="34" charset="0"/>
              <a:buChar char="•"/>
            </a:pPr>
            <a:r>
              <a:rPr lang="en-US" sz="2000" dirty="0"/>
              <a:t>Sigmoid activation</a:t>
            </a:r>
          </a:p>
          <a:p>
            <a:pPr marL="342900" indent="-342900">
              <a:buFont typeface="Arial" panose="020B0604020202020204" pitchFamily="34" charset="0"/>
              <a:buChar char="•"/>
            </a:pPr>
            <a:r>
              <a:rPr lang="en-US" sz="2000" dirty="0"/>
              <a:t>2,868 trainable parameters </a:t>
            </a:r>
          </a:p>
        </p:txBody>
      </p:sp>
      <p:pic>
        <p:nvPicPr>
          <p:cNvPr id="8" name="Picture 7">
            <a:extLst>
              <a:ext uri="{FF2B5EF4-FFF2-40B4-BE49-F238E27FC236}">
                <a16:creationId xmlns:a16="http://schemas.microsoft.com/office/drawing/2014/main" id="{CD538FE5-D27A-5593-CD1A-4F61502ADF3C}"/>
              </a:ext>
            </a:extLst>
          </p:cNvPr>
          <p:cNvPicPr>
            <a:picLocks noChangeAspect="1"/>
          </p:cNvPicPr>
          <p:nvPr/>
        </p:nvPicPr>
        <p:blipFill>
          <a:blip r:embed="rId4"/>
          <a:stretch>
            <a:fillRect/>
          </a:stretch>
        </p:blipFill>
        <p:spPr>
          <a:xfrm>
            <a:off x="6096000" y="990600"/>
            <a:ext cx="6095999" cy="2660590"/>
          </a:xfrm>
          <a:prstGeom prst="rect">
            <a:avLst/>
          </a:prstGeom>
        </p:spPr>
      </p:pic>
      <p:pic>
        <p:nvPicPr>
          <p:cNvPr id="10" name="Picture 9">
            <a:extLst>
              <a:ext uri="{FF2B5EF4-FFF2-40B4-BE49-F238E27FC236}">
                <a16:creationId xmlns:a16="http://schemas.microsoft.com/office/drawing/2014/main" id="{F3DACD24-80AD-6182-71AD-298494D3EBEC}"/>
              </a:ext>
            </a:extLst>
          </p:cNvPr>
          <p:cNvPicPr>
            <a:picLocks noChangeAspect="1"/>
          </p:cNvPicPr>
          <p:nvPr/>
        </p:nvPicPr>
        <p:blipFill>
          <a:blip r:embed="rId5"/>
          <a:stretch>
            <a:fillRect/>
          </a:stretch>
        </p:blipFill>
        <p:spPr>
          <a:xfrm>
            <a:off x="6095999" y="990600"/>
            <a:ext cx="6095999" cy="2660590"/>
          </a:xfrm>
          <a:prstGeom prst="rect">
            <a:avLst/>
          </a:prstGeom>
        </p:spPr>
      </p:pic>
      <p:pic>
        <p:nvPicPr>
          <p:cNvPr id="5" name="Picture 4">
            <a:extLst>
              <a:ext uri="{FF2B5EF4-FFF2-40B4-BE49-F238E27FC236}">
                <a16:creationId xmlns:a16="http://schemas.microsoft.com/office/drawing/2014/main" id="{C2DB1A12-882B-C91E-B23D-43F58CDA7F5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097387" y="3651190"/>
            <a:ext cx="6093226" cy="2660590"/>
          </a:xfrm>
          <a:prstGeom prst="rect">
            <a:avLst/>
          </a:prstGeom>
        </p:spPr>
      </p:pic>
    </p:spTree>
    <p:extLst>
      <p:ext uri="{BB962C8B-B14F-4D97-AF65-F5344CB8AC3E}">
        <p14:creationId xmlns:p14="http://schemas.microsoft.com/office/powerpoint/2010/main" val="420964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8AA64-B3BF-4314-5D58-7D9F2145C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3D9FF-6698-B2C1-4F0F-93BE0CCC78D8}"/>
              </a:ext>
            </a:extLst>
          </p:cNvPr>
          <p:cNvSpPr>
            <a:spLocks noGrp="1"/>
          </p:cNvSpPr>
          <p:nvPr>
            <p:ph type="title"/>
          </p:nvPr>
        </p:nvSpPr>
        <p:spPr>
          <a:xfrm>
            <a:off x="380999" y="139338"/>
            <a:ext cx="7560501" cy="679269"/>
          </a:xfrm>
        </p:spPr>
        <p:txBody>
          <a:bodyPr/>
          <a:lstStyle/>
          <a:p>
            <a:r>
              <a:rPr lang="en-US" dirty="0"/>
              <a:t>Transfer Learning for Damped Spring</a:t>
            </a:r>
          </a:p>
        </p:txBody>
      </p:sp>
      <p:sp>
        <p:nvSpPr>
          <p:cNvPr id="4" name="Slide Number Placeholder 3">
            <a:extLst>
              <a:ext uri="{FF2B5EF4-FFF2-40B4-BE49-F238E27FC236}">
                <a16:creationId xmlns:a16="http://schemas.microsoft.com/office/drawing/2014/main" id="{1DAB9C67-2F63-257C-37A8-CC970C2EE09E}"/>
              </a:ext>
            </a:extLst>
          </p:cNvPr>
          <p:cNvSpPr>
            <a:spLocks noGrp="1"/>
          </p:cNvSpPr>
          <p:nvPr>
            <p:ph type="sldNum" sz="quarter" idx="12"/>
          </p:nvPr>
        </p:nvSpPr>
        <p:spPr/>
        <p:txBody>
          <a:bodyPr/>
          <a:lstStyle/>
          <a:p>
            <a:fld id="{1007560D-C660-4FEE-81F4-7F597AF5B804}" type="slidenum">
              <a:rPr lang="en-US" smtClean="0"/>
              <a:t>13</a:t>
            </a:fld>
            <a:endParaRPr lang="en-US" dirty="0"/>
          </a:p>
        </p:txBody>
      </p:sp>
      <p:sp>
        <p:nvSpPr>
          <p:cNvPr id="3" name="Content Placeholder 2">
            <a:extLst>
              <a:ext uri="{FF2B5EF4-FFF2-40B4-BE49-F238E27FC236}">
                <a16:creationId xmlns:a16="http://schemas.microsoft.com/office/drawing/2014/main" id="{A491B1F3-73C6-1E3F-9808-A35DB3C92316}"/>
              </a:ext>
            </a:extLst>
          </p:cNvPr>
          <p:cNvSpPr>
            <a:spLocks noGrp="1"/>
          </p:cNvSpPr>
          <p:nvPr>
            <p:ph idx="1"/>
          </p:nvPr>
        </p:nvSpPr>
        <p:spPr>
          <a:xfrm>
            <a:off x="380999" y="990600"/>
            <a:ext cx="5158248" cy="2241115"/>
          </a:xfrm>
        </p:spPr>
        <p:txBody>
          <a:bodyPr>
            <a:normAutofit lnSpcReduction="10000"/>
          </a:bodyPr>
          <a:lstStyle/>
          <a:p>
            <a:pPr marL="0" indent="0">
              <a:buNone/>
            </a:pPr>
            <a:r>
              <a:rPr lang="en-US" dirty="0"/>
              <a:t>Competing Techniques:</a:t>
            </a:r>
          </a:p>
          <a:p>
            <a:pPr>
              <a:buFontTx/>
              <a:buChar char="-"/>
            </a:pPr>
            <a:r>
              <a:rPr lang="en-US" dirty="0"/>
              <a:t>Apply source model</a:t>
            </a:r>
          </a:p>
          <a:p>
            <a:pPr>
              <a:buFontTx/>
              <a:buChar char="-"/>
            </a:pPr>
            <a:r>
              <a:rPr lang="en-US" dirty="0"/>
              <a:t>Finetune (train NN starting from source model parameters) using Adam</a:t>
            </a:r>
          </a:p>
          <a:p>
            <a:pPr>
              <a:buFontTx/>
              <a:buChar char="-"/>
            </a:pPr>
            <a:r>
              <a:rPr lang="en-US" dirty="0"/>
              <a:t>Finetune using SEKF</a:t>
            </a:r>
          </a:p>
          <a:p>
            <a:pPr>
              <a:buFontTx/>
              <a:buChar char="-"/>
            </a:pPr>
            <a:r>
              <a:rPr lang="en-US" dirty="0"/>
              <a:t>Retrain (reinitialize NN weights) using ADAM</a:t>
            </a:r>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DFCA5F-1FB2-A21A-0E8A-BD7497DD9EF0}"/>
                  </a:ext>
                </a:extLst>
              </p:cNvPr>
              <p:cNvSpPr txBox="1"/>
              <p:nvPr/>
            </p:nvSpPr>
            <p:spPr>
              <a:xfrm>
                <a:off x="9815096" y="195116"/>
                <a:ext cx="1864714" cy="679269"/>
              </a:xfrm>
              <a:prstGeom prst="rect">
                <a:avLst/>
              </a:prstGeom>
            </p:spPr>
            <p:txBody>
              <a:bodyPr vert="horz" wrap="square" lIns="91440" tIns="45720" rIns="91440" bIns="45720" rtlCol="0">
                <a:noAutofit/>
              </a:bodyPr>
              <a:lstStyle/>
              <a:p>
                <a:pPr/>
                <a14:m>
                  <m:oMathPara xmlns:m="http://schemas.openxmlformats.org/officeDocument/2006/math">
                    <m:oMathParaPr>
                      <m:jc m:val="left"/>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𝑠</m:t>
                          </m:r>
                        </m:sub>
                      </m:s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𝑐</m:t>
                          </m:r>
                        </m:e>
                        <m:sub>
                          <m:r>
                            <a:rPr lang="en-US" sz="1400" i="1">
                              <a:latin typeface="Cambria Math" panose="02040503050406030204" pitchFamily="18" charset="0"/>
                            </a:rPr>
                            <m:t>𝑠</m:t>
                          </m:r>
                        </m:sub>
                      </m:s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𝑠</m:t>
                          </m:r>
                        </m:sub>
                      </m:sSub>
                      <m:r>
                        <a:rPr lang="en-US" sz="1400" i="1">
                          <a:latin typeface="Cambria Math" panose="02040503050406030204" pitchFamily="18" charset="0"/>
                        </a:rPr>
                        <m:t>𝑥</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𝑠</m:t>
                          </m:r>
                        </m:sub>
                      </m:sSub>
                    </m:oMath>
                  </m:oMathPara>
                </a14:m>
                <a:endParaRPr lang="en-US" sz="1400" b="1" dirty="0"/>
              </a:p>
              <a:p>
                <a:r>
                  <a:rPr lang="en-US" sz="1400" b="1" dirty="0"/>
                  <a:t>Given:</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0</m:t>
                        </m:r>
                      </m:sub>
                    </m:sSub>
                    <m:r>
                      <a:rPr lang="en-US" sz="1400" b="0" i="0" smtClean="0">
                        <a:latin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e>
                      <m:sub>
                        <m:r>
                          <a:rPr lang="en-US" sz="1400" i="1">
                            <a:latin typeface="Cambria Math" panose="02040503050406030204" pitchFamily="18" charset="0"/>
                          </a:rPr>
                          <m:t>0</m:t>
                        </m:r>
                      </m:sub>
                    </m:sSub>
                  </m:oMath>
                </a14:m>
                <a:endParaRPr lang="en-US" sz="1400" dirty="0"/>
              </a:p>
              <a:p>
                <a:r>
                  <a:rPr lang="en-US" sz="1400" b="1" dirty="0"/>
                  <a:t>Predict:</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20</m:t>
                        </m:r>
                      </m:sub>
                    </m:sSub>
                  </m:oMath>
                </a14:m>
                <a:endParaRPr lang="en-US" sz="1400" b="1" dirty="0"/>
              </a:p>
            </p:txBody>
          </p:sp>
        </mc:Choice>
        <mc:Fallback xmlns="">
          <p:sp>
            <p:nvSpPr>
              <p:cNvPr id="13" name="TextBox 12">
                <a:extLst>
                  <a:ext uri="{FF2B5EF4-FFF2-40B4-BE49-F238E27FC236}">
                    <a16:creationId xmlns:a16="http://schemas.microsoft.com/office/drawing/2014/main" id="{20DFCA5F-1FB2-A21A-0E8A-BD7497DD9EF0}"/>
                  </a:ext>
                </a:extLst>
              </p:cNvPr>
              <p:cNvSpPr txBox="1">
                <a:spLocks noRot="1" noChangeAspect="1" noMove="1" noResize="1" noEditPoints="1" noAdjustHandles="1" noChangeArrowheads="1" noChangeShapeType="1" noTextEdit="1"/>
              </p:cNvSpPr>
              <p:nvPr/>
            </p:nvSpPr>
            <p:spPr>
              <a:xfrm>
                <a:off x="9815096" y="195116"/>
                <a:ext cx="1864714" cy="679269"/>
              </a:xfrm>
              <a:prstGeom prst="rect">
                <a:avLst/>
              </a:prstGeom>
              <a:blipFill>
                <a:blip r:embed="rId4"/>
                <a:stretch>
                  <a:fillRect l="-980" b="-1801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7893000-7A40-36A1-ADBD-BDB271D1F559}"/>
              </a:ext>
            </a:extLst>
          </p:cNvPr>
          <p:cNvPicPr>
            <a:picLocks noChangeAspect="1"/>
          </p:cNvPicPr>
          <p:nvPr/>
        </p:nvPicPr>
        <p:blipFill>
          <a:blip r:embed="rId5"/>
          <a:stretch>
            <a:fillRect/>
          </a:stretch>
        </p:blipFill>
        <p:spPr>
          <a:xfrm>
            <a:off x="6096000" y="990600"/>
            <a:ext cx="6095999" cy="2660590"/>
          </a:xfrm>
          <a:prstGeom prst="rect">
            <a:avLst/>
          </a:prstGeom>
        </p:spPr>
      </p:pic>
      <p:pic>
        <p:nvPicPr>
          <p:cNvPr id="10" name="Picture 9">
            <a:extLst>
              <a:ext uri="{FF2B5EF4-FFF2-40B4-BE49-F238E27FC236}">
                <a16:creationId xmlns:a16="http://schemas.microsoft.com/office/drawing/2014/main" id="{24EF2A97-CBC5-5381-B874-52AD2891D7AB}"/>
              </a:ext>
            </a:extLst>
          </p:cNvPr>
          <p:cNvPicPr>
            <a:picLocks noChangeAspect="1"/>
          </p:cNvPicPr>
          <p:nvPr/>
        </p:nvPicPr>
        <p:blipFill>
          <a:blip r:embed="rId6"/>
          <a:stretch>
            <a:fillRect/>
          </a:stretch>
        </p:blipFill>
        <p:spPr>
          <a:xfrm>
            <a:off x="6095999" y="990600"/>
            <a:ext cx="6095999" cy="2660590"/>
          </a:xfrm>
          <a:prstGeom prst="rect">
            <a:avLst/>
          </a:prstGeom>
        </p:spPr>
      </p:pic>
      <p:pic>
        <p:nvPicPr>
          <p:cNvPr id="5" name="Picture 4">
            <a:extLst>
              <a:ext uri="{FF2B5EF4-FFF2-40B4-BE49-F238E27FC236}">
                <a16:creationId xmlns:a16="http://schemas.microsoft.com/office/drawing/2014/main" id="{601054CA-E1D3-4957-63A4-28D570662FB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097387" y="3651190"/>
            <a:ext cx="6093226" cy="2660590"/>
          </a:xfrm>
          <a:prstGeom prst="rect">
            <a:avLst/>
          </a:prstGeom>
        </p:spPr>
      </p:pic>
      <p:sp>
        <p:nvSpPr>
          <p:cNvPr id="6" name="Content Placeholder 2">
            <a:extLst>
              <a:ext uri="{FF2B5EF4-FFF2-40B4-BE49-F238E27FC236}">
                <a16:creationId xmlns:a16="http://schemas.microsoft.com/office/drawing/2014/main" id="{65282E2B-FEFA-5712-7D02-4B088660C734}"/>
              </a:ext>
            </a:extLst>
          </p:cNvPr>
          <p:cNvSpPr txBox="1">
            <a:spLocks/>
          </p:cNvSpPr>
          <p:nvPr/>
        </p:nvSpPr>
        <p:spPr>
          <a:xfrm>
            <a:off x="381000" y="3651190"/>
            <a:ext cx="5158248" cy="2241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Preliminary findings</a:t>
            </a:r>
          </a:p>
          <a:p>
            <a:pPr>
              <a:buFontTx/>
              <a:buChar char="-"/>
            </a:pPr>
            <a:r>
              <a:rPr lang="en-US" dirty="0"/>
              <a:t>Finetuning results in similar model parameters between source and target</a:t>
            </a:r>
          </a:p>
          <a:p>
            <a:pPr>
              <a:buFontTx/>
              <a:buChar char="-"/>
            </a:pPr>
            <a:r>
              <a:rPr lang="en-US" dirty="0"/>
              <a:t>Retraining may change NN model parameters substantially </a:t>
            </a:r>
          </a:p>
          <a:p>
            <a:pPr>
              <a:buFontTx/>
              <a:buChar char="-"/>
            </a:pPr>
            <a:r>
              <a:rPr lang="en-US" dirty="0"/>
              <a:t>Loss is comparable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855481466"/>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FD52C-6817-4E15-11F9-35E4748916E9}"/>
              </a:ext>
            </a:extLst>
          </p:cNvPr>
          <p:cNvSpPr>
            <a:spLocks noGrp="1"/>
          </p:cNvSpPr>
          <p:nvPr>
            <p:ph type="title"/>
          </p:nvPr>
        </p:nvSpPr>
        <p:spPr/>
        <p:txBody>
          <a:bodyPr/>
          <a:lstStyle/>
          <a:p>
            <a:r>
              <a:rPr lang="en-US" dirty="0"/>
              <a:t>Changes to the NN parameters are distributed through the model </a:t>
            </a:r>
          </a:p>
        </p:txBody>
      </p:sp>
      <p:sp>
        <p:nvSpPr>
          <p:cNvPr id="3" name="Slide Number Placeholder 2">
            <a:extLst>
              <a:ext uri="{FF2B5EF4-FFF2-40B4-BE49-F238E27FC236}">
                <a16:creationId xmlns:a16="http://schemas.microsoft.com/office/drawing/2014/main" id="{EE5B1191-1AFA-8D71-FCD2-2C830D435CCA}"/>
              </a:ext>
            </a:extLst>
          </p:cNvPr>
          <p:cNvSpPr>
            <a:spLocks noGrp="1"/>
          </p:cNvSpPr>
          <p:nvPr>
            <p:ph type="sldNum" sz="quarter" idx="10"/>
          </p:nvPr>
        </p:nvSpPr>
        <p:spPr/>
        <p:txBody>
          <a:bodyPr/>
          <a:lstStyle/>
          <a:p>
            <a:fld id="{1007560D-C660-4FEE-81F4-7F597AF5B804}" type="slidenum">
              <a:rPr lang="en-US" smtClean="0"/>
              <a:pPr/>
              <a:t>14</a:t>
            </a:fld>
            <a:endParaRPr lang="en-US"/>
          </a:p>
        </p:txBody>
      </p:sp>
      <p:pic>
        <p:nvPicPr>
          <p:cNvPr id="10" name="Graphic 9">
            <a:extLst>
              <a:ext uri="{FF2B5EF4-FFF2-40B4-BE49-F238E27FC236}">
                <a16:creationId xmlns:a16="http://schemas.microsoft.com/office/drawing/2014/main" id="{36FB3BEC-3A23-7D96-9610-92A2B84016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7400" y="900814"/>
            <a:ext cx="7772400" cy="3296032"/>
          </a:xfrm>
          <a:prstGeom prst="rect">
            <a:avLst/>
          </a:prstGeom>
        </p:spPr>
      </p:pic>
      <p:pic>
        <p:nvPicPr>
          <p:cNvPr id="12" name="Graphic 11">
            <a:extLst>
              <a:ext uri="{FF2B5EF4-FFF2-40B4-BE49-F238E27FC236}">
                <a16:creationId xmlns:a16="http://schemas.microsoft.com/office/drawing/2014/main" id="{AEAABA49-951B-AECD-27BB-906915BA63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7400" y="3192116"/>
            <a:ext cx="7772400" cy="3282682"/>
          </a:xfrm>
          <a:prstGeom prst="rect">
            <a:avLst/>
          </a:prstGeom>
        </p:spPr>
      </p:pic>
      <p:sp>
        <p:nvSpPr>
          <p:cNvPr id="13" name="TextBox 12">
            <a:extLst>
              <a:ext uri="{FF2B5EF4-FFF2-40B4-BE49-F238E27FC236}">
                <a16:creationId xmlns:a16="http://schemas.microsoft.com/office/drawing/2014/main" id="{929D4C6F-5493-B821-DF3C-61A5CB6B9AFB}"/>
              </a:ext>
            </a:extLst>
          </p:cNvPr>
          <p:cNvSpPr txBox="1"/>
          <p:nvPr/>
        </p:nvSpPr>
        <p:spPr>
          <a:xfrm>
            <a:off x="381600" y="1688753"/>
            <a:ext cx="1414130" cy="316608"/>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dirty="0"/>
              <a:t>SEKF Weights</a:t>
            </a:r>
          </a:p>
        </p:txBody>
      </p:sp>
      <p:sp>
        <p:nvSpPr>
          <p:cNvPr id="14" name="TextBox 13">
            <a:extLst>
              <a:ext uri="{FF2B5EF4-FFF2-40B4-BE49-F238E27FC236}">
                <a16:creationId xmlns:a16="http://schemas.microsoft.com/office/drawing/2014/main" id="{32CAA5FE-D595-7103-CC22-3B40321B42A7}"/>
              </a:ext>
            </a:extLst>
          </p:cNvPr>
          <p:cNvSpPr txBox="1"/>
          <p:nvPr/>
        </p:nvSpPr>
        <p:spPr>
          <a:xfrm>
            <a:off x="381600" y="3880238"/>
            <a:ext cx="1414130" cy="316608"/>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dirty="0"/>
              <a:t>Adam Weights</a:t>
            </a:r>
          </a:p>
        </p:txBody>
      </p:sp>
    </p:spTree>
    <p:extLst>
      <p:ext uri="{BB962C8B-B14F-4D97-AF65-F5344CB8AC3E}">
        <p14:creationId xmlns:p14="http://schemas.microsoft.com/office/powerpoint/2010/main" val="101346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E5E48-CB8B-1EBF-9C89-22A4187CE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FA3E0-7253-8CD1-7CB0-E4F9D3BA7A4D}"/>
              </a:ext>
            </a:extLst>
          </p:cNvPr>
          <p:cNvSpPr>
            <a:spLocks noGrp="1"/>
          </p:cNvSpPr>
          <p:nvPr>
            <p:ph type="title"/>
          </p:nvPr>
        </p:nvSpPr>
        <p:spPr/>
        <p:txBody>
          <a:bodyPr/>
          <a:lstStyle/>
          <a:p>
            <a:r>
              <a:rPr lang="en-US" dirty="0"/>
              <a:t>Example: Official TWCCC CSTR </a:t>
            </a:r>
            <a:r>
              <a:rPr lang="en-US" dirty="0">
                <a:sym typeface="Wingdings" pitchFamily="2" charset="2"/>
              </a:rPr>
              <a:t></a:t>
            </a:r>
            <a:endParaRPr lang="en-US" dirty="0"/>
          </a:p>
        </p:txBody>
      </p:sp>
      <p:sp>
        <p:nvSpPr>
          <p:cNvPr id="4" name="Slide Number Placeholder 3">
            <a:extLst>
              <a:ext uri="{FF2B5EF4-FFF2-40B4-BE49-F238E27FC236}">
                <a16:creationId xmlns:a16="http://schemas.microsoft.com/office/drawing/2014/main" id="{FE995367-B2EA-887F-1DAF-18E4036C9068}"/>
              </a:ext>
            </a:extLst>
          </p:cNvPr>
          <p:cNvSpPr>
            <a:spLocks noGrp="1"/>
          </p:cNvSpPr>
          <p:nvPr>
            <p:ph type="sldNum" sz="quarter" idx="12"/>
          </p:nvPr>
        </p:nvSpPr>
        <p:spPr/>
        <p:txBody>
          <a:bodyPr/>
          <a:lstStyle/>
          <a:p>
            <a:fld id="{1007560D-C660-4FEE-81F4-7F597AF5B804}" type="slidenum">
              <a:rPr lang="en-US" smtClean="0"/>
              <a:t>15</a:t>
            </a:fld>
            <a:endParaRPr lang="en-US" dirty="0"/>
          </a:p>
        </p:txBody>
      </p:sp>
      <p:sp>
        <p:nvSpPr>
          <p:cNvPr id="8" name="Rectangle 2">
            <a:extLst>
              <a:ext uri="{FF2B5EF4-FFF2-40B4-BE49-F238E27FC236}">
                <a16:creationId xmlns:a16="http://schemas.microsoft.com/office/drawing/2014/main" id="{E0A1FC46-9DC3-E41F-8647-AF90FE260EE7}"/>
              </a:ext>
            </a:extLst>
          </p:cNvPr>
          <p:cNvSpPr>
            <a:spLocks noChangeArrowheads="1"/>
          </p:cNvSpPr>
          <p:nvPr/>
        </p:nvSpPr>
        <p:spPr bwMode="auto">
          <a:xfrm rot="10800000" flipV="1">
            <a:off x="-32871" y="5964468"/>
            <a:ext cx="12224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[1] Kumar, P., &amp; Rawlings, J. B. (2023). Structured nonlinear process modeling using neural networks and application to economic optimization. </a:t>
            </a:r>
            <a:r>
              <a:rPr kumimoji="0" lang="en-US" altLang="en-US" sz="1400" b="0" i="1" u="none" strike="noStrike" cap="none" normalizeH="0" baseline="0" dirty="0">
                <a:ln>
                  <a:noFill/>
                </a:ln>
                <a:solidFill>
                  <a:schemeClr val="tx1"/>
                </a:solidFill>
                <a:effectLst/>
              </a:rPr>
              <a:t>Computers and Chemical Engineering</a:t>
            </a:r>
            <a:r>
              <a:rPr kumimoji="0" lang="en-US" altLang="en-US" sz="1400" b="0" i="0" u="none" strike="noStrike" cap="none" normalizeH="0" baseline="0" dirty="0">
                <a:ln>
                  <a:noFill/>
                </a:ln>
                <a:solidFill>
                  <a:schemeClr val="tx1"/>
                </a:solidFill>
                <a:effectLst/>
              </a:rPr>
              <a:t>, </a:t>
            </a:r>
            <a:r>
              <a:rPr kumimoji="0" lang="en-US" altLang="en-US" sz="1400" b="0" i="1" u="none" strike="noStrike" cap="none" normalizeH="0" baseline="0" dirty="0">
                <a:ln>
                  <a:noFill/>
                </a:ln>
                <a:solidFill>
                  <a:schemeClr val="tx1"/>
                </a:solidFill>
                <a:effectLst/>
              </a:rPr>
              <a:t>177</a:t>
            </a:r>
            <a:r>
              <a:rPr kumimoji="0" lang="en-US" altLang="en-US" sz="1400" b="0" i="0" u="none" strike="noStrike" cap="none" normalizeH="0" baseline="0" dirty="0">
                <a:ln>
                  <a:noFill/>
                </a:ln>
                <a:solidFill>
                  <a:schemeClr val="tx1"/>
                </a:solidFill>
                <a:effectLst/>
              </a:rPr>
              <a:t>. https://doi.org/10.1016/j.compchemeng.2023.108314</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392A47-9DA0-C80E-F11C-7C84F8B33F09}"/>
                  </a:ext>
                </a:extLst>
              </p:cNvPr>
              <p:cNvSpPr txBox="1"/>
              <p:nvPr/>
            </p:nvSpPr>
            <p:spPr>
              <a:xfrm>
                <a:off x="3628489" y="1928712"/>
                <a:ext cx="443326"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2" name="TextBox 11">
                <a:extLst>
                  <a:ext uri="{FF2B5EF4-FFF2-40B4-BE49-F238E27FC236}">
                    <a16:creationId xmlns:a16="http://schemas.microsoft.com/office/drawing/2014/main" id="{56392A47-9DA0-C80E-F11C-7C84F8B33F09}"/>
                  </a:ext>
                </a:extLst>
              </p:cNvPr>
              <p:cNvSpPr txBox="1">
                <a:spLocks noRot="1" noChangeAspect="1" noMove="1" noResize="1" noEditPoints="1" noAdjustHandles="1" noChangeArrowheads="1" noChangeShapeType="1" noTextEdit="1"/>
              </p:cNvSpPr>
              <p:nvPr/>
            </p:nvSpPr>
            <p:spPr>
              <a:xfrm>
                <a:off x="3628489" y="1928712"/>
                <a:ext cx="443326" cy="321178"/>
              </a:xfrm>
              <a:prstGeom prst="rect">
                <a:avLst/>
              </a:prstGeom>
              <a:blipFill>
                <a:blip r:embed="rId3"/>
                <a:stretch>
                  <a:fillRect l="-12329" r="-2740"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B48540-16CC-71A2-CBFD-57A5A838BD59}"/>
                  </a:ext>
                </a:extLst>
              </p:cNvPr>
              <p:cNvSpPr txBox="1"/>
              <p:nvPr/>
            </p:nvSpPr>
            <p:spPr>
              <a:xfrm>
                <a:off x="3611462" y="2238374"/>
                <a:ext cx="462499"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3" name="TextBox 12">
                <a:extLst>
                  <a:ext uri="{FF2B5EF4-FFF2-40B4-BE49-F238E27FC236}">
                    <a16:creationId xmlns:a16="http://schemas.microsoft.com/office/drawing/2014/main" id="{5BB48540-16CC-71A2-CBFD-57A5A838BD59}"/>
                  </a:ext>
                </a:extLst>
              </p:cNvPr>
              <p:cNvSpPr txBox="1">
                <a:spLocks noRot="1" noChangeAspect="1" noMove="1" noResize="1" noEditPoints="1" noAdjustHandles="1" noChangeArrowheads="1" noChangeShapeType="1" noTextEdit="1"/>
              </p:cNvSpPr>
              <p:nvPr/>
            </p:nvSpPr>
            <p:spPr>
              <a:xfrm>
                <a:off x="3611462" y="2238374"/>
                <a:ext cx="462499" cy="321178"/>
              </a:xfrm>
              <a:prstGeom prst="rect">
                <a:avLst/>
              </a:prstGeom>
              <a:blipFill>
                <a:blip r:embed="rId4"/>
                <a:stretch>
                  <a:fillRect l="-11842" r="-2632"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D92C3E-2D70-A78A-3CED-67CBA17D0013}"/>
                  </a:ext>
                </a:extLst>
              </p:cNvPr>
              <p:cNvSpPr txBox="1"/>
              <p:nvPr/>
            </p:nvSpPr>
            <p:spPr>
              <a:xfrm>
                <a:off x="3616113" y="2548036"/>
                <a:ext cx="452880"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4" name="TextBox 13">
                <a:extLst>
                  <a:ext uri="{FF2B5EF4-FFF2-40B4-BE49-F238E27FC236}">
                    <a16:creationId xmlns:a16="http://schemas.microsoft.com/office/drawing/2014/main" id="{43D92C3E-2D70-A78A-3CED-67CBA17D0013}"/>
                  </a:ext>
                </a:extLst>
              </p:cNvPr>
              <p:cNvSpPr txBox="1">
                <a:spLocks noRot="1" noChangeAspect="1" noMove="1" noResize="1" noEditPoints="1" noAdjustHandles="1" noChangeArrowheads="1" noChangeShapeType="1" noTextEdit="1"/>
              </p:cNvSpPr>
              <p:nvPr/>
            </p:nvSpPr>
            <p:spPr>
              <a:xfrm>
                <a:off x="3616113" y="2548036"/>
                <a:ext cx="452880" cy="321178"/>
              </a:xfrm>
              <a:prstGeom prst="rect">
                <a:avLst/>
              </a:prstGeom>
              <a:blipFill>
                <a:blip r:embed="rId5"/>
                <a:stretch>
                  <a:fillRect l="-12162" r="-2703" b="-1132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435A520C-E0C1-5084-840E-A816E3FF7650}"/>
              </a:ext>
            </a:extLst>
          </p:cNvPr>
          <p:cNvCxnSpPr>
            <a:cxnSpLocks/>
          </p:cNvCxnSpPr>
          <p:nvPr/>
        </p:nvCxnSpPr>
        <p:spPr>
          <a:xfrm>
            <a:off x="484055" y="2121413"/>
            <a:ext cx="87087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A8B788C-56DE-9020-9733-F8383CFD04FB}"/>
                  </a:ext>
                </a:extLst>
              </p:cNvPr>
              <p:cNvSpPr txBox="1"/>
              <p:nvPr/>
            </p:nvSpPr>
            <p:spPr>
              <a:xfrm>
                <a:off x="446357" y="1637470"/>
                <a:ext cx="762000" cy="424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𝐴𝑓</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dirty="0"/>
              </a:p>
            </p:txBody>
          </p:sp>
        </mc:Choice>
        <mc:Fallback xmlns="">
          <p:sp>
            <p:nvSpPr>
              <p:cNvPr id="16" name="TextBox 15">
                <a:extLst>
                  <a:ext uri="{FF2B5EF4-FFF2-40B4-BE49-F238E27FC236}">
                    <a16:creationId xmlns:a16="http://schemas.microsoft.com/office/drawing/2014/main" id="{9A8B788C-56DE-9020-9733-F8383CFD04FB}"/>
                  </a:ext>
                </a:extLst>
              </p:cNvPr>
              <p:cNvSpPr txBox="1">
                <a:spLocks noRot="1" noChangeAspect="1" noMove="1" noResize="1" noEditPoints="1" noAdjustHandles="1" noChangeArrowheads="1" noChangeShapeType="1" noTextEdit="1"/>
              </p:cNvSpPr>
              <p:nvPr/>
            </p:nvSpPr>
            <p:spPr>
              <a:xfrm>
                <a:off x="446357" y="1637470"/>
                <a:ext cx="762000" cy="424732"/>
              </a:xfrm>
              <a:prstGeom prst="rect">
                <a:avLst/>
              </a:prstGeom>
              <a:blipFill>
                <a:blip r:embed="rId6"/>
                <a:stretch>
                  <a:fillRect b="-1014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F1CAD32F-B48F-5EB2-6AE3-77C43B2AE95B}"/>
              </a:ext>
            </a:extLst>
          </p:cNvPr>
          <p:cNvCxnSpPr>
            <a:cxnSpLocks/>
          </p:cNvCxnSpPr>
          <p:nvPr/>
        </p:nvCxnSpPr>
        <p:spPr>
          <a:xfrm>
            <a:off x="3021166" y="21584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C3A3EF-D94A-BF5E-9ABA-DECFC630BB62}"/>
              </a:ext>
            </a:extLst>
          </p:cNvPr>
          <p:cNvCxnSpPr>
            <a:cxnSpLocks/>
          </p:cNvCxnSpPr>
          <p:nvPr/>
        </p:nvCxnSpPr>
        <p:spPr>
          <a:xfrm>
            <a:off x="2998306" y="24632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B9B476-B072-FB12-0CBD-B9685B96796A}"/>
              </a:ext>
            </a:extLst>
          </p:cNvPr>
          <p:cNvCxnSpPr>
            <a:cxnSpLocks/>
          </p:cNvCxnSpPr>
          <p:nvPr/>
        </p:nvCxnSpPr>
        <p:spPr>
          <a:xfrm>
            <a:off x="2998306" y="27680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2A93DE3-A2F9-C552-105A-123D8E49F0C1}"/>
                  </a:ext>
                </a:extLst>
              </p:cNvPr>
              <p:cNvSpPr txBox="1"/>
              <p:nvPr/>
            </p:nvSpPr>
            <p:spPr>
              <a:xfrm>
                <a:off x="2886521" y="874385"/>
                <a:ext cx="3291029" cy="899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effectLst/>
                              <a:latin typeface="Cambria Math" panose="02040503050406030204" pitchFamily="18" charset="0"/>
                              <a:ea typeface="Times New Roman" panose="02020603050405020304" pitchFamily="18" charset="0"/>
                            </a:rPr>
                          </m:ctrlPr>
                        </m:eqArr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A</m:t>
                          </m:r>
                          <m:limUpp>
                            <m:limUppPr>
                              <m:ctrlPr>
                                <a:rPr lang="en-US" sz="2000" i="1">
                                  <a:effectLst/>
                                  <a:latin typeface="Cambria Math" panose="02040503050406030204" pitchFamily="18" charset="0"/>
                                  <a:ea typeface="Times New Roman" panose="02020603050405020304" pitchFamily="18" charset="0"/>
                                </a:rPr>
                              </m:ctrlPr>
                            </m:limUppPr>
                            <m:e>
                              <m:r>
                                <a:rPr lang="en-US" sz="2000" i="1">
                                  <a:effectLst/>
                                  <a:latin typeface="Cambria Math" panose="02040503050406030204" pitchFamily="18" charset="0"/>
                                  <a:ea typeface="Times New Roman" panose="02020603050405020304" pitchFamily="18" charset="0"/>
                                  <a:cs typeface="Arial" panose="020B0604020202020204" pitchFamily="34" charset="0"/>
                                </a:rPr>
                                <m:t>→</m:t>
                              </m:r>
                            </m:e>
                            <m:lim>
                              <m:phant>
                                <m:phantPr>
                                  <m:ctrlPr>
                                    <a:rPr lang="en-US" sz="2000" i="1">
                                      <a:effectLst/>
                                      <a:latin typeface="Cambria Math" panose="02040503050406030204" pitchFamily="18" charset="0"/>
                                      <a:ea typeface="Times New Roman" panose="02020603050405020304" pitchFamily="18" charset="0"/>
                                    </a:rPr>
                                  </m:ctrlPr>
                                </m:phantPr>
                                <m:e>
                                  <m:sSub>
                                    <m:sSubPr>
                                      <m:ctrlPr>
                                        <a:rPr lang="en-US" sz="2000" i="1">
                                          <a:effectLst/>
                                          <a:latin typeface="Cambria Math" panose="02040503050406030204" pitchFamily="18" charset="0"/>
                                          <a:ea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r</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e>
                              </m:phant>
                            </m:lim>
                          </m:limUpp>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B</m:t>
                          </m:r>
                          <m:r>
                            <a:rPr lang="en-US" sz="2000" i="1">
                              <a:effectLst/>
                              <a:latin typeface="Cambria Math" panose="02040503050406030204" pitchFamily="18" charset="0"/>
                              <a:ea typeface="Times New Roman" panose="02020603050405020304" pitchFamily="18" charset="0"/>
                              <a:cs typeface="Arial" panose="020B0604020202020204" pitchFamily="34" charset="0"/>
                            </a:rPr>
                            <m:t>,&amp;</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𝑟</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𝐴</m:t>
                              </m:r>
                            </m:sub>
                          </m:sSub>
                        </m:e>
                        <m:e>
                          <m:r>
                            <a:rPr lang="en-US" sz="2000" i="1">
                              <a:effectLst/>
                              <a:latin typeface="Cambria Math" panose="02040503050406030204" pitchFamily="18" charset="0"/>
                              <a:ea typeface="Times New Roman" panose="02020603050405020304" pitchFamily="18" charset="0"/>
                              <a:cs typeface="Arial" panose="020B0604020202020204" pitchFamily="34" charset="0"/>
                            </a:rPr>
                            <m:t>3</m:t>
                          </m:r>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B</m:t>
                          </m:r>
                          <m:limUpp>
                            <m:limUppPr>
                              <m:ctrlPr>
                                <a:rPr lang="en-US" sz="2000" i="1">
                                  <a:effectLst/>
                                  <a:latin typeface="Cambria Math" panose="02040503050406030204" pitchFamily="18" charset="0"/>
                                  <a:ea typeface="Times New Roman" panose="02020603050405020304" pitchFamily="18" charset="0"/>
                                </a:rPr>
                              </m:ctrlPr>
                            </m:limUppPr>
                            <m:e>
                              <m:r>
                                <a:rPr lang="en-US" sz="2000" i="1">
                                  <a:effectLst/>
                                  <a:latin typeface="Cambria Math" panose="02040503050406030204" pitchFamily="18" charset="0"/>
                                  <a:ea typeface="Times New Roman" panose="02020603050405020304" pitchFamily="18" charset="0"/>
                                  <a:cs typeface="Arial" panose="020B0604020202020204" pitchFamily="34" charset="0"/>
                                </a:rPr>
                                <m:t>↔</m:t>
                              </m:r>
                            </m:e>
                            <m:lim>
                              <m:sSub>
                                <m:sSubPr>
                                  <m:ctrlPr>
                                    <a:rPr lang="en-US" sz="2000" i="1">
                                      <a:effectLst/>
                                      <a:latin typeface="Cambria Math" panose="02040503050406030204" pitchFamily="18" charset="0"/>
                                      <a:ea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r</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sub>
                              </m:sSub>
                            </m:lim>
                          </m:limUpp>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C</m:t>
                          </m:r>
                          <m:r>
                            <a:rPr lang="en-US" sz="2000" i="1">
                              <a:effectLst/>
                              <a:latin typeface="Cambria Math" panose="02040503050406030204" pitchFamily="18" charset="0"/>
                              <a:ea typeface="Times New Roman" panose="02020603050405020304" pitchFamily="18" charset="0"/>
                              <a:cs typeface="Arial" panose="020B0604020202020204" pitchFamily="34" charset="0"/>
                            </a:rPr>
                            <m:t>,&amp;</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𝑟</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sub>
                          </m:sSub>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r>
                                <a:rPr lang="en-US" sz="2000" i="1">
                                  <a:effectLst/>
                                  <a:latin typeface="Cambria Math" panose="02040503050406030204" pitchFamily="18" charset="0"/>
                                  <a:ea typeface="Times New Roman" panose="02020603050405020304" pitchFamily="18" charset="0"/>
                                  <a:cs typeface="Arial" panose="020B0604020202020204" pitchFamily="34" charset="0"/>
                                </a:rPr>
                                <m:t>𝑓</m:t>
                              </m:r>
                            </m:sub>
                          </m:sSub>
                          <m:sSubSup>
                            <m:sSubSupPr>
                              <m:ctrlPr>
                                <a:rPr lang="en-US" sz="2000" i="1">
                                  <a:effectLst/>
                                  <a:latin typeface="Cambria Math" panose="02040503050406030204" pitchFamily="18" charset="0"/>
                                  <a:ea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𝐵</m:t>
                              </m:r>
                            </m:sub>
                            <m:sup>
                              <m:r>
                                <a:rPr lang="en-US" sz="2000" i="1">
                                  <a:effectLst/>
                                  <a:latin typeface="Cambria Math" panose="02040503050406030204" pitchFamily="18" charset="0"/>
                                  <a:ea typeface="Times New Roman" panose="02020603050405020304" pitchFamily="18" charset="0"/>
                                  <a:cs typeface="Arial" panose="020B0604020202020204" pitchFamily="34" charset="0"/>
                                </a:rPr>
                                <m:t>3</m:t>
                              </m:r>
                            </m:sup>
                          </m:sSubSup>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r>
                                <a:rPr lang="en-US" sz="2000" i="1">
                                  <a:effectLst/>
                                  <a:latin typeface="Cambria Math" panose="02040503050406030204" pitchFamily="18" charset="0"/>
                                  <a:ea typeface="Times New Roman" panose="02020603050405020304" pitchFamily="18" charset="0"/>
                                  <a:cs typeface="Arial" panose="020B0604020202020204" pitchFamily="34" charset="0"/>
                                </a:rPr>
                                <m:t>𝑏</m:t>
                              </m:r>
                            </m:sub>
                          </m:sSub>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𝐶</m:t>
                              </m:r>
                            </m:sub>
                          </m:sSub>
                        </m:e>
                      </m:eqArr>
                    </m:oMath>
                  </m:oMathPara>
                </a14:m>
                <a:endParaRPr lang="en-US" sz="2000" dirty="0"/>
              </a:p>
            </p:txBody>
          </p:sp>
        </mc:Choice>
        <mc:Fallback xmlns="">
          <p:sp>
            <p:nvSpPr>
              <p:cNvPr id="20" name="TextBox 19">
                <a:extLst>
                  <a:ext uri="{FF2B5EF4-FFF2-40B4-BE49-F238E27FC236}">
                    <a16:creationId xmlns:a16="http://schemas.microsoft.com/office/drawing/2014/main" id="{32A93DE3-A2F9-C552-105A-123D8E49F0C1}"/>
                  </a:ext>
                </a:extLst>
              </p:cNvPr>
              <p:cNvSpPr txBox="1">
                <a:spLocks noRot="1" noChangeAspect="1" noMove="1" noResize="1" noEditPoints="1" noAdjustHandles="1" noChangeArrowheads="1" noChangeShapeType="1" noTextEdit="1"/>
              </p:cNvSpPr>
              <p:nvPr/>
            </p:nvSpPr>
            <p:spPr>
              <a:xfrm>
                <a:off x="2886521" y="874385"/>
                <a:ext cx="3291029" cy="899798"/>
              </a:xfrm>
              <a:prstGeom prst="rect">
                <a:avLst/>
              </a:prstGeom>
              <a:blipFill>
                <a:blip r:embed="rId7"/>
                <a:stretch>
                  <a:fillRect/>
                </a:stretch>
              </a:blipFill>
            </p:spPr>
            <p:txBody>
              <a:bodyPr/>
              <a:lstStyle/>
              <a:p>
                <a:r>
                  <a:rPr lang="en-US">
                    <a:noFill/>
                  </a:rPr>
                  <a:t> </a:t>
                </a:r>
              </a:p>
            </p:txBody>
          </p:sp>
        </mc:Fallback>
      </mc:AlternateContent>
      <p:pic>
        <p:nvPicPr>
          <p:cNvPr id="21" name="Picture 20" descr="A black and white drawing of a tank&#10;&#10;AI-generated content may be incorrect.">
            <a:extLst>
              <a:ext uri="{FF2B5EF4-FFF2-40B4-BE49-F238E27FC236}">
                <a16:creationId xmlns:a16="http://schemas.microsoft.com/office/drawing/2014/main" id="{C368F692-C6BC-0E92-FA88-51BA986FAC82}"/>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4922" b="89933" l="9756" r="89973">
                        <a14:foregroundMark x1="49322" y1="4922" x2="49322" y2="4922"/>
                        <a14:foregroundMark x1="88889" y1="49217" x2="88889" y2="49217"/>
                        <a14:backgroundMark x1="84282" y1="84564" x2="83740" y2="87472"/>
                      </a14:backgroundRemoval>
                    </a14:imgEffect>
                  </a14:imgLayer>
                </a14:imgProps>
              </a:ext>
              <a:ext uri="{28A0092B-C50C-407E-A947-70E740481C1C}">
                <a14:useLocalDpi xmlns:a14="http://schemas.microsoft.com/office/drawing/2010/main" val="0"/>
              </a:ext>
            </a:extLst>
          </a:blip>
          <a:stretch>
            <a:fillRect/>
          </a:stretch>
        </p:blipFill>
        <p:spPr>
          <a:xfrm>
            <a:off x="979757" y="1056596"/>
            <a:ext cx="2041409" cy="247277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45102EA-C1AD-89E2-CA5C-B55503979744}"/>
                  </a:ext>
                </a:extLst>
              </p:cNvPr>
              <p:cNvSpPr txBox="1"/>
              <p:nvPr/>
            </p:nvSpPr>
            <p:spPr>
              <a:xfrm>
                <a:off x="8606672" y="195116"/>
                <a:ext cx="3073138" cy="679269"/>
              </a:xfrm>
              <a:prstGeom prst="rect">
                <a:avLst/>
              </a:prstGeom>
            </p:spPr>
            <p:txBody>
              <a:bodyPr vert="horz" wrap="square" lIns="91440" tIns="45720" rIns="91440" bIns="45720" rtlCol="0">
                <a:noAutofit/>
              </a:bodyPr>
              <a:lstStyle/>
              <a:p>
                <a:r>
                  <a:rPr lang="en-US" sz="1400" b="1" dirty="0"/>
                  <a:t>Given:</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A</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B</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C</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U</m:t>
                        </m:r>
                      </m:e>
                      <m:sub>
                        <m:r>
                          <a:rPr lang="en-US" sz="1400" b="0" i="0" smtClean="0">
                            <a:latin typeface="Cambria Math" panose="02040503050406030204" pitchFamily="18" charset="0"/>
                          </a:rPr>
                          <m:t>0,…,59</m:t>
                        </m:r>
                      </m:sub>
                    </m:sSub>
                  </m:oMath>
                </a14:m>
                <a:endParaRPr lang="en-US" sz="1400" dirty="0"/>
              </a:p>
              <a:p>
                <a:r>
                  <a:rPr lang="en-US" sz="1400" b="1" dirty="0"/>
                  <a:t>Predict:</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𝑖</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𝑖</m:t>
                        </m:r>
                        <m:r>
                          <a:rPr lang="en-US" sz="1400" b="0" i="1" smtClean="0">
                            <a:latin typeface="Cambria Math" panose="02040503050406030204" pitchFamily="18" charset="0"/>
                          </a:rPr>
                          <m:t>,60</m:t>
                        </m:r>
                      </m:sub>
                    </m:sSub>
                  </m:oMath>
                </a14:m>
                <a:endParaRPr lang="en-US" sz="1400" dirty="0"/>
              </a:p>
              <a:p>
                <a:r>
                  <a:rPr lang="en-US" sz="1400" b="1" dirty="0" err="1"/>
                  <a:t>Source→Target</a:t>
                </a:r>
                <a:r>
                  <a:rPr lang="en-US" sz="1400" b="1" dirty="0"/>
                  <a:t>:</a:t>
                </a:r>
                <a:r>
                  <a:rPr lang="en-US" sz="1400" dirty="0"/>
                  <a:t> Reactor Volume </a:t>
                </a:r>
                <a14:m>
                  <m:oMath xmlns:m="http://schemas.openxmlformats.org/officeDocument/2006/math">
                    <m:r>
                      <m:rPr>
                        <m:sty m:val="p"/>
                      </m:rPr>
                      <a:rPr lang="en-US" sz="1400" b="0" i="0" smtClean="0">
                        <a:latin typeface="Cambria Math" panose="02040503050406030204" pitchFamily="18" charset="0"/>
                      </a:rPr>
                      <m:t>Δ</m:t>
                    </m:r>
                    <m:r>
                      <a:rPr lang="en-US" sz="1400" b="0" i="0" smtClean="0">
                        <a:latin typeface="Cambria Math" panose="02040503050406030204" pitchFamily="18" charset="0"/>
                      </a:rPr>
                      <m:t>20%</m:t>
                    </m:r>
                  </m:oMath>
                </a14:m>
                <a:endParaRPr lang="en-US" sz="1400" b="1" dirty="0"/>
              </a:p>
            </p:txBody>
          </p:sp>
        </mc:Choice>
        <mc:Fallback xmlns="">
          <p:sp>
            <p:nvSpPr>
              <p:cNvPr id="25" name="TextBox 24">
                <a:extLst>
                  <a:ext uri="{FF2B5EF4-FFF2-40B4-BE49-F238E27FC236}">
                    <a16:creationId xmlns:a16="http://schemas.microsoft.com/office/drawing/2014/main" id="{A45102EA-C1AD-89E2-CA5C-B55503979744}"/>
                  </a:ext>
                </a:extLst>
              </p:cNvPr>
              <p:cNvSpPr txBox="1">
                <a:spLocks noRot="1" noChangeAspect="1" noMove="1" noResize="1" noEditPoints="1" noAdjustHandles="1" noChangeArrowheads="1" noChangeShapeType="1" noTextEdit="1"/>
              </p:cNvSpPr>
              <p:nvPr/>
            </p:nvSpPr>
            <p:spPr>
              <a:xfrm>
                <a:off x="8606672" y="195116"/>
                <a:ext cx="3073138" cy="679269"/>
              </a:xfrm>
              <a:prstGeom prst="rect">
                <a:avLst/>
              </a:prstGeom>
              <a:blipFill>
                <a:blip r:embed="rId10"/>
                <a:stretch>
                  <a:fillRect l="-595" t="-901" b="-207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BABFC4-90B9-2516-655B-F4E1243C6B1B}"/>
                  </a:ext>
                </a:extLst>
              </p:cNvPr>
              <p:cNvSpPr txBox="1"/>
              <p:nvPr/>
            </p:nvSpPr>
            <p:spPr>
              <a:xfrm>
                <a:off x="381000" y="3440540"/>
                <a:ext cx="5555362" cy="707886"/>
              </a:xfrm>
              <a:prstGeom prst="rect">
                <a:avLst/>
              </a:prstGeom>
              <a:noFill/>
            </p:spPr>
            <p:txBody>
              <a:bodyPr wrap="square" rtlCol="0">
                <a:spAutoFit/>
              </a:bodyPr>
              <a:lstStyle/>
              <a:p>
                <a:r>
                  <a:rPr lang="en-US" sz="2000" b="1" dirty="0"/>
                  <a:t>Source System</a:t>
                </a:r>
                <a:endParaRPr lang="en-US" sz="2000" dirty="0"/>
              </a:p>
              <a:p>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dim</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𝑆</m:t>
                                </m:r>
                              </m:sub>
                            </m:sSub>
                          </m:e>
                        </m:d>
                      </m:e>
                    </m:func>
                    <m:r>
                      <a:rPr lang="en-US" sz="2000" b="0" i="1" smtClean="0">
                        <a:latin typeface="Cambria Math" panose="02040503050406030204" pitchFamily="18" charset="0"/>
                      </a:rPr>
                      <m:t>=</m:t>
                    </m:r>
                  </m:oMath>
                </a14:m>
                <a:r>
                  <a:rPr lang="en-US" sz="2000" dirty="0"/>
                  <a:t>1 year of data</a:t>
                </a:r>
              </a:p>
            </p:txBody>
          </p:sp>
        </mc:Choice>
        <mc:Fallback xmlns="">
          <p:sp>
            <p:nvSpPr>
              <p:cNvPr id="6" name="TextBox 5">
                <a:extLst>
                  <a:ext uri="{FF2B5EF4-FFF2-40B4-BE49-F238E27FC236}">
                    <a16:creationId xmlns:a16="http://schemas.microsoft.com/office/drawing/2014/main" id="{19BABFC4-90B9-2516-655B-F4E1243C6B1B}"/>
                  </a:ext>
                </a:extLst>
              </p:cNvPr>
              <p:cNvSpPr txBox="1">
                <a:spLocks noRot="1" noChangeAspect="1" noMove="1" noResize="1" noEditPoints="1" noAdjustHandles="1" noChangeArrowheads="1" noChangeShapeType="1" noTextEdit="1"/>
              </p:cNvSpPr>
              <p:nvPr/>
            </p:nvSpPr>
            <p:spPr>
              <a:xfrm>
                <a:off x="381000" y="3440540"/>
                <a:ext cx="5555362" cy="707886"/>
              </a:xfrm>
              <a:prstGeom prst="rect">
                <a:avLst/>
              </a:prstGeom>
              <a:blipFill>
                <a:blip r:embed="rId11"/>
                <a:stretch>
                  <a:fillRect l="-1207" t="-4274" b="-1367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F15CE0B-3BDB-0F52-4748-CF2D600DC813}"/>
              </a:ext>
            </a:extLst>
          </p:cNvPr>
          <p:cNvSpPr/>
          <p:nvPr/>
        </p:nvSpPr>
        <p:spPr>
          <a:xfrm>
            <a:off x="3074124" y="2927484"/>
            <a:ext cx="3005440" cy="1792541"/>
          </a:xfrm>
          <a:prstGeom prst="rect">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Use a 2-layer Neural ODE</a:t>
            </a:r>
          </a:p>
          <a:p>
            <a:pPr marL="342900" indent="-342900">
              <a:buFont typeface="Arial" panose="020B0604020202020204" pitchFamily="34" charset="0"/>
              <a:buChar char="•"/>
            </a:pPr>
            <a:r>
              <a:rPr lang="en-US" sz="2000" dirty="0"/>
              <a:t>16 neurons each layer</a:t>
            </a:r>
          </a:p>
          <a:p>
            <a:pPr marL="342900" indent="-342900">
              <a:buFont typeface="Arial" panose="020B0604020202020204" pitchFamily="34" charset="0"/>
              <a:buChar char="•"/>
            </a:pPr>
            <a:r>
              <a:rPr lang="en-US" sz="2000" dirty="0"/>
              <a:t>Sigmoid activation</a:t>
            </a:r>
          </a:p>
          <a:p>
            <a:pPr marL="342900" indent="-342900">
              <a:buFont typeface="Arial" panose="020B0604020202020204" pitchFamily="34" charset="0"/>
              <a:buChar char="•"/>
            </a:pPr>
            <a:r>
              <a:rPr lang="en-US" sz="2000" dirty="0"/>
              <a:t>419 trainable params </a:t>
            </a:r>
          </a:p>
        </p:txBody>
      </p:sp>
      <p:grpSp>
        <p:nvGrpSpPr>
          <p:cNvPr id="10" name="Group 9">
            <a:extLst>
              <a:ext uri="{FF2B5EF4-FFF2-40B4-BE49-F238E27FC236}">
                <a16:creationId xmlns:a16="http://schemas.microsoft.com/office/drawing/2014/main" id="{A383C91D-4BDB-E9CB-6608-C78AFC30B5B7}"/>
              </a:ext>
            </a:extLst>
          </p:cNvPr>
          <p:cNvGrpSpPr/>
          <p:nvPr/>
        </p:nvGrpSpPr>
        <p:grpSpPr>
          <a:xfrm>
            <a:off x="5987970" y="995109"/>
            <a:ext cx="5861130" cy="4969359"/>
            <a:chOff x="5987970" y="995109"/>
            <a:chExt cx="5861130" cy="4969359"/>
          </a:xfrm>
        </p:grpSpPr>
        <p:pic>
          <p:nvPicPr>
            <p:cNvPr id="29" name="Picture 28">
              <a:extLst>
                <a:ext uri="{FF2B5EF4-FFF2-40B4-BE49-F238E27FC236}">
                  <a16:creationId xmlns:a16="http://schemas.microsoft.com/office/drawing/2014/main" id="{B1F3DE1D-003B-C49C-8FFD-E1451D82CF9C}"/>
                </a:ext>
              </a:extLst>
            </p:cNvPr>
            <p:cNvPicPr>
              <a:picLocks noChangeAspect="1"/>
            </p:cNvPicPr>
            <p:nvPr/>
          </p:nvPicPr>
          <p:blipFill>
            <a:blip r:embed="rId12" cstate="print">
              <a:extLst>
                <a:ext uri="{28A0092B-C50C-407E-A947-70E740481C1C}">
                  <a14:useLocalDpi xmlns:a14="http://schemas.microsoft.com/office/drawing/2010/main" val="0"/>
                </a:ext>
              </a:extLst>
            </a:blip>
            <a:srcRect b="53687"/>
            <a:stretch>
              <a:fillRect/>
            </a:stretch>
          </p:blipFill>
          <p:spPr>
            <a:xfrm>
              <a:off x="6005898" y="3242435"/>
              <a:ext cx="5843202" cy="2303784"/>
            </a:xfrm>
            <a:prstGeom prst="rect">
              <a:avLst/>
            </a:prstGeom>
          </p:spPr>
        </p:pic>
        <p:pic>
          <p:nvPicPr>
            <p:cNvPr id="9" name="Picture 8">
              <a:extLst>
                <a:ext uri="{FF2B5EF4-FFF2-40B4-BE49-F238E27FC236}">
                  <a16:creationId xmlns:a16="http://schemas.microsoft.com/office/drawing/2014/main" id="{5D6ABD99-B2B8-5400-CFF5-E102AE797E51}"/>
                </a:ext>
              </a:extLst>
            </p:cNvPr>
            <p:cNvPicPr>
              <a:picLocks noChangeAspect="1"/>
            </p:cNvPicPr>
            <p:nvPr/>
          </p:nvPicPr>
          <p:blipFill>
            <a:blip r:embed="rId12" cstate="print">
              <a:extLst>
                <a:ext uri="{28A0092B-C50C-407E-A947-70E740481C1C}">
                  <a14:useLocalDpi xmlns:a14="http://schemas.microsoft.com/office/drawing/2010/main" val="0"/>
                </a:ext>
              </a:extLst>
            </a:blip>
            <a:srcRect l="5224" t="90442"/>
            <a:stretch>
              <a:fillRect/>
            </a:stretch>
          </p:blipFill>
          <p:spPr>
            <a:xfrm>
              <a:off x="6311152" y="5489032"/>
              <a:ext cx="5537947" cy="475436"/>
            </a:xfrm>
            <a:prstGeom prst="rect">
              <a:avLst/>
            </a:prstGeom>
          </p:spPr>
        </p:pic>
        <p:pic>
          <p:nvPicPr>
            <p:cNvPr id="7" name="Picture 6">
              <a:extLst>
                <a:ext uri="{FF2B5EF4-FFF2-40B4-BE49-F238E27FC236}">
                  <a16:creationId xmlns:a16="http://schemas.microsoft.com/office/drawing/2014/main" id="{6EE05A39-C167-A226-54BD-2B5F5321545E}"/>
                </a:ext>
              </a:extLst>
            </p:cNvPr>
            <p:cNvPicPr>
              <a:picLocks noChangeAspect="1"/>
            </p:cNvPicPr>
            <p:nvPr/>
          </p:nvPicPr>
          <p:blipFill>
            <a:blip r:embed="rId12" cstate="print">
              <a:extLst>
                <a:ext uri="{28A0092B-C50C-407E-A947-70E740481C1C}">
                  <a14:useLocalDpi xmlns:a14="http://schemas.microsoft.com/office/drawing/2010/main" val="0"/>
                </a:ext>
              </a:extLst>
            </a:blip>
            <a:srcRect l="-291" t="45771" r="291" b="8615"/>
            <a:stretch>
              <a:fillRect/>
            </a:stretch>
          </p:blipFill>
          <p:spPr>
            <a:xfrm>
              <a:off x="5987970" y="995109"/>
              <a:ext cx="5843202" cy="2268929"/>
            </a:xfrm>
            <a:prstGeom prst="rect">
              <a:avLst/>
            </a:prstGeom>
          </p:spPr>
        </p:pic>
      </p:grpSp>
    </p:spTree>
    <p:extLst>
      <p:ext uri="{BB962C8B-B14F-4D97-AF65-F5344CB8AC3E}">
        <p14:creationId xmlns:p14="http://schemas.microsoft.com/office/powerpoint/2010/main" val="114957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66B-69BA-23B6-2435-53DA7025B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4202E-3925-8FF2-9FBF-B8458F577D6E}"/>
              </a:ext>
            </a:extLst>
          </p:cNvPr>
          <p:cNvSpPr>
            <a:spLocks noGrp="1"/>
          </p:cNvSpPr>
          <p:nvPr>
            <p:ph type="title"/>
          </p:nvPr>
        </p:nvSpPr>
        <p:spPr/>
        <p:txBody>
          <a:bodyPr/>
          <a:lstStyle/>
          <a:p>
            <a:r>
              <a:rPr lang="en-US" dirty="0"/>
              <a:t>Example: Official TWCCC CSTR </a:t>
            </a:r>
            <a:r>
              <a:rPr lang="en-US" dirty="0">
                <a:sym typeface="Wingdings" pitchFamily="2" charset="2"/>
              </a:rPr>
              <a:t></a:t>
            </a:r>
            <a:endParaRPr lang="en-US" dirty="0"/>
          </a:p>
        </p:txBody>
      </p:sp>
      <p:sp>
        <p:nvSpPr>
          <p:cNvPr id="4" name="Slide Number Placeholder 3">
            <a:extLst>
              <a:ext uri="{FF2B5EF4-FFF2-40B4-BE49-F238E27FC236}">
                <a16:creationId xmlns:a16="http://schemas.microsoft.com/office/drawing/2014/main" id="{B0AD0117-41DB-ED35-5AF4-F61D9E227DC5}"/>
              </a:ext>
            </a:extLst>
          </p:cNvPr>
          <p:cNvSpPr>
            <a:spLocks noGrp="1"/>
          </p:cNvSpPr>
          <p:nvPr>
            <p:ph type="sldNum" sz="quarter" idx="12"/>
          </p:nvPr>
        </p:nvSpPr>
        <p:spPr/>
        <p:txBody>
          <a:bodyPr/>
          <a:lstStyle/>
          <a:p>
            <a:fld id="{1007560D-C660-4FEE-81F4-7F597AF5B804}" type="slidenum">
              <a:rPr lang="en-US" smtClean="0"/>
              <a:t>16</a:t>
            </a:fld>
            <a:endParaRPr lang="en-US" dirty="0"/>
          </a:p>
        </p:txBody>
      </p:sp>
      <p:sp>
        <p:nvSpPr>
          <p:cNvPr id="8" name="Rectangle 2">
            <a:extLst>
              <a:ext uri="{FF2B5EF4-FFF2-40B4-BE49-F238E27FC236}">
                <a16:creationId xmlns:a16="http://schemas.microsoft.com/office/drawing/2014/main" id="{275268C8-B266-B2A1-8D90-46605F60F7BD}"/>
              </a:ext>
            </a:extLst>
          </p:cNvPr>
          <p:cNvSpPr>
            <a:spLocks noChangeArrowheads="1"/>
          </p:cNvSpPr>
          <p:nvPr/>
        </p:nvSpPr>
        <p:spPr bwMode="auto">
          <a:xfrm rot="10800000" flipV="1">
            <a:off x="-32871" y="5964468"/>
            <a:ext cx="12224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[1] Kumar, P., &amp; Rawlings, J. B. (2023). Structured nonlinear process modeling using neural networks and application to economic optimization. </a:t>
            </a:r>
            <a:r>
              <a:rPr kumimoji="0" lang="en-US" altLang="en-US" sz="1400" b="0" i="1" u="none" strike="noStrike" cap="none" normalizeH="0" baseline="0" dirty="0">
                <a:ln>
                  <a:noFill/>
                </a:ln>
                <a:solidFill>
                  <a:schemeClr val="tx1"/>
                </a:solidFill>
                <a:effectLst/>
              </a:rPr>
              <a:t>Computers and Chemical Engineering</a:t>
            </a:r>
            <a:r>
              <a:rPr kumimoji="0" lang="en-US" altLang="en-US" sz="1400" b="0" i="0" u="none" strike="noStrike" cap="none" normalizeH="0" baseline="0" dirty="0">
                <a:ln>
                  <a:noFill/>
                </a:ln>
                <a:solidFill>
                  <a:schemeClr val="tx1"/>
                </a:solidFill>
                <a:effectLst/>
              </a:rPr>
              <a:t>, </a:t>
            </a:r>
            <a:r>
              <a:rPr kumimoji="0" lang="en-US" altLang="en-US" sz="1400" b="0" i="1" u="none" strike="noStrike" cap="none" normalizeH="0" baseline="0" dirty="0">
                <a:ln>
                  <a:noFill/>
                </a:ln>
                <a:solidFill>
                  <a:schemeClr val="tx1"/>
                </a:solidFill>
                <a:effectLst/>
              </a:rPr>
              <a:t>177</a:t>
            </a:r>
            <a:r>
              <a:rPr kumimoji="0" lang="en-US" altLang="en-US" sz="1400" b="0" i="0" u="none" strike="noStrike" cap="none" normalizeH="0" baseline="0" dirty="0">
                <a:ln>
                  <a:noFill/>
                </a:ln>
                <a:solidFill>
                  <a:schemeClr val="tx1"/>
                </a:solidFill>
                <a:effectLst/>
              </a:rPr>
              <a:t>. https://doi.org/10.1016/j.compchemeng.2023.108314</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BE1A02-5BE0-37BE-5D89-D5BE855AFCEF}"/>
                  </a:ext>
                </a:extLst>
              </p:cNvPr>
              <p:cNvSpPr txBox="1"/>
              <p:nvPr/>
            </p:nvSpPr>
            <p:spPr>
              <a:xfrm>
                <a:off x="3628489" y="1928712"/>
                <a:ext cx="443326"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2" name="TextBox 11">
                <a:extLst>
                  <a:ext uri="{FF2B5EF4-FFF2-40B4-BE49-F238E27FC236}">
                    <a16:creationId xmlns:a16="http://schemas.microsoft.com/office/drawing/2014/main" id="{FBBE1A02-5BE0-37BE-5D89-D5BE855AFCEF}"/>
                  </a:ext>
                </a:extLst>
              </p:cNvPr>
              <p:cNvSpPr txBox="1">
                <a:spLocks noRot="1" noChangeAspect="1" noMove="1" noResize="1" noEditPoints="1" noAdjustHandles="1" noChangeArrowheads="1" noChangeShapeType="1" noTextEdit="1"/>
              </p:cNvSpPr>
              <p:nvPr/>
            </p:nvSpPr>
            <p:spPr>
              <a:xfrm>
                <a:off x="3628489" y="1928712"/>
                <a:ext cx="443326" cy="321178"/>
              </a:xfrm>
              <a:prstGeom prst="rect">
                <a:avLst/>
              </a:prstGeom>
              <a:blipFill>
                <a:blip r:embed="rId3"/>
                <a:stretch>
                  <a:fillRect l="-12329" r="-2740"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DC7A69A-80B7-20A5-2288-23922D946E45}"/>
                  </a:ext>
                </a:extLst>
              </p:cNvPr>
              <p:cNvSpPr txBox="1"/>
              <p:nvPr/>
            </p:nvSpPr>
            <p:spPr>
              <a:xfrm>
                <a:off x="3611462" y="2238374"/>
                <a:ext cx="462499"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3" name="TextBox 12">
                <a:extLst>
                  <a:ext uri="{FF2B5EF4-FFF2-40B4-BE49-F238E27FC236}">
                    <a16:creationId xmlns:a16="http://schemas.microsoft.com/office/drawing/2014/main" id="{FDC7A69A-80B7-20A5-2288-23922D946E45}"/>
                  </a:ext>
                </a:extLst>
              </p:cNvPr>
              <p:cNvSpPr txBox="1">
                <a:spLocks noRot="1" noChangeAspect="1" noMove="1" noResize="1" noEditPoints="1" noAdjustHandles="1" noChangeArrowheads="1" noChangeShapeType="1" noTextEdit="1"/>
              </p:cNvSpPr>
              <p:nvPr/>
            </p:nvSpPr>
            <p:spPr>
              <a:xfrm>
                <a:off x="3611462" y="2238374"/>
                <a:ext cx="462499" cy="321178"/>
              </a:xfrm>
              <a:prstGeom prst="rect">
                <a:avLst/>
              </a:prstGeom>
              <a:blipFill>
                <a:blip r:embed="rId4"/>
                <a:stretch>
                  <a:fillRect l="-11842" r="-2632"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D96CDA8-F00A-1682-E8E7-6AC55AFC1709}"/>
                  </a:ext>
                </a:extLst>
              </p:cNvPr>
              <p:cNvSpPr txBox="1"/>
              <p:nvPr/>
            </p:nvSpPr>
            <p:spPr>
              <a:xfrm>
                <a:off x="3616113" y="2548036"/>
                <a:ext cx="452880"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4" name="TextBox 13">
                <a:extLst>
                  <a:ext uri="{FF2B5EF4-FFF2-40B4-BE49-F238E27FC236}">
                    <a16:creationId xmlns:a16="http://schemas.microsoft.com/office/drawing/2014/main" id="{0D96CDA8-F00A-1682-E8E7-6AC55AFC1709}"/>
                  </a:ext>
                </a:extLst>
              </p:cNvPr>
              <p:cNvSpPr txBox="1">
                <a:spLocks noRot="1" noChangeAspect="1" noMove="1" noResize="1" noEditPoints="1" noAdjustHandles="1" noChangeArrowheads="1" noChangeShapeType="1" noTextEdit="1"/>
              </p:cNvSpPr>
              <p:nvPr/>
            </p:nvSpPr>
            <p:spPr>
              <a:xfrm>
                <a:off x="3616113" y="2548036"/>
                <a:ext cx="452880" cy="321178"/>
              </a:xfrm>
              <a:prstGeom prst="rect">
                <a:avLst/>
              </a:prstGeom>
              <a:blipFill>
                <a:blip r:embed="rId5"/>
                <a:stretch>
                  <a:fillRect l="-12162" r="-2703" b="-1132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40FE2210-5B0B-1594-390F-81BBB98D0082}"/>
              </a:ext>
            </a:extLst>
          </p:cNvPr>
          <p:cNvCxnSpPr>
            <a:cxnSpLocks/>
          </p:cNvCxnSpPr>
          <p:nvPr/>
        </p:nvCxnSpPr>
        <p:spPr>
          <a:xfrm>
            <a:off x="484055" y="2121413"/>
            <a:ext cx="87087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64CFBFC-C127-302D-4031-B41679E99FBC}"/>
                  </a:ext>
                </a:extLst>
              </p:cNvPr>
              <p:cNvSpPr txBox="1"/>
              <p:nvPr/>
            </p:nvSpPr>
            <p:spPr>
              <a:xfrm>
                <a:off x="446357" y="1637470"/>
                <a:ext cx="762000" cy="424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𝐴𝑓</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dirty="0"/>
              </a:p>
            </p:txBody>
          </p:sp>
        </mc:Choice>
        <mc:Fallback xmlns="">
          <p:sp>
            <p:nvSpPr>
              <p:cNvPr id="16" name="TextBox 15">
                <a:extLst>
                  <a:ext uri="{FF2B5EF4-FFF2-40B4-BE49-F238E27FC236}">
                    <a16:creationId xmlns:a16="http://schemas.microsoft.com/office/drawing/2014/main" id="{064CFBFC-C127-302D-4031-B41679E99FBC}"/>
                  </a:ext>
                </a:extLst>
              </p:cNvPr>
              <p:cNvSpPr txBox="1">
                <a:spLocks noRot="1" noChangeAspect="1" noMove="1" noResize="1" noEditPoints="1" noAdjustHandles="1" noChangeArrowheads="1" noChangeShapeType="1" noTextEdit="1"/>
              </p:cNvSpPr>
              <p:nvPr/>
            </p:nvSpPr>
            <p:spPr>
              <a:xfrm>
                <a:off x="446357" y="1637470"/>
                <a:ext cx="762000" cy="424732"/>
              </a:xfrm>
              <a:prstGeom prst="rect">
                <a:avLst/>
              </a:prstGeom>
              <a:blipFill>
                <a:blip r:embed="rId6"/>
                <a:stretch>
                  <a:fillRect b="-1014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FD0BBF3C-42DE-727C-44E7-A02F40EC5D51}"/>
              </a:ext>
            </a:extLst>
          </p:cNvPr>
          <p:cNvCxnSpPr>
            <a:cxnSpLocks/>
          </p:cNvCxnSpPr>
          <p:nvPr/>
        </p:nvCxnSpPr>
        <p:spPr>
          <a:xfrm>
            <a:off x="3021166" y="21584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0FA7DBE-8A20-1C09-0446-FFDA8D028595}"/>
              </a:ext>
            </a:extLst>
          </p:cNvPr>
          <p:cNvCxnSpPr>
            <a:cxnSpLocks/>
          </p:cNvCxnSpPr>
          <p:nvPr/>
        </p:nvCxnSpPr>
        <p:spPr>
          <a:xfrm>
            <a:off x="2998306" y="24632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92DABE-13ED-90ED-659E-1D4B64CD0BE7}"/>
              </a:ext>
            </a:extLst>
          </p:cNvPr>
          <p:cNvCxnSpPr>
            <a:cxnSpLocks/>
          </p:cNvCxnSpPr>
          <p:nvPr/>
        </p:nvCxnSpPr>
        <p:spPr>
          <a:xfrm>
            <a:off x="2998306" y="27680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655B4A2-2BC9-A20B-A979-EBFC0FDBBABE}"/>
                  </a:ext>
                </a:extLst>
              </p:cNvPr>
              <p:cNvSpPr txBox="1"/>
              <p:nvPr/>
            </p:nvSpPr>
            <p:spPr>
              <a:xfrm>
                <a:off x="2886521" y="874385"/>
                <a:ext cx="3291029" cy="899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effectLst/>
                              <a:latin typeface="Cambria Math" panose="02040503050406030204" pitchFamily="18" charset="0"/>
                              <a:ea typeface="Times New Roman" panose="02020603050405020304" pitchFamily="18" charset="0"/>
                            </a:rPr>
                          </m:ctrlPr>
                        </m:eqArr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A</m:t>
                          </m:r>
                          <m:limUpp>
                            <m:limUppPr>
                              <m:ctrlPr>
                                <a:rPr lang="en-US" sz="2000" i="1">
                                  <a:effectLst/>
                                  <a:latin typeface="Cambria Math" panose="02040503050406030204" pitchFamily="18" charset="0"/>
                                  <a:ea typeface="Times New Roman" panose="02020603050405020304" pitchFamily="18" charset="0"/>
                                </a:rPr>
                              </m:ctrlPr>
                            </m:limUppPr>
                            <m:e>
                              <m:r>
                                <a:rPr lang="en-US" sz="2000" i="1">
                                  <a:effectLst/>
                                  <a:latin typeface="Cambria Math" panose="02040503050406030204" pitchFamily="18" charset="0"/>
                                  <a:ea typeface="Times New Roman" panose="02020603050405020304" pitchFamily="18" charset="0"/>
                                  <a:cs typeface="Arial" panose="020B0604020202020204" pitchFamily="34" charset="0"/>
                                </a:rPr>
                                <m:t>→</m:t>
                              </m:r>
                            </m:e>
                            <m:lim>
                              <m:phant>
                                <m:phantPr>
                                  <m:ctrlPr>
                                    <a:rPr lang="en-US" sz="2000" i="1">
                                      <a:effectLst/>
                                      <a:latin typeface="Cambria Math" panose="02040503050406030204" pitchFamily="18" charset="0"/>
                                      <a:ea typeface="Times New Roman" panose="02020603050405020304" pitchFamily="18" charset="0"/>
                                    </a:rPr>
                                  </m:ctrlPr>
                                </m:phantPr>
                                <m:e>
                                  <m:sSub>
                                    <m:sSubPr>
                                      <m:ctrlPr>
                                        <a:rPr lang="en-US" sz="2000" i="1">
                                          <a:effectLst/>
                                          <a:latin typeface="Cambria Math" panose="02040503050406030204" pitchFamily="18" charset="0"/>
                                          <a:ea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r</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e>
                              </m:phant>
                            </m:lim>
                          </m:limUpp>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B</m:t>
                          </m:r>
                          <m:r>
                            <a:rPr lang="en-US" sz="2000" i="1">
                              <a:effectLst/>
                              <a:latin typeface="Cambria Math" panose="02040503050406030204" pitchFamily="18" charset="0"/>
                              <a:ea typeface="Times New Roman" panose="02020603050405020304" pitchFamily="18" charset="0"/>
                              <a:cs typeface="Arial" panose="020B0604020202020204" pitchFamily="34" charset="0"/>
                            </a:rPr>
                            <m:t>,&amp;</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𝑟</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𝐴</m:t>
                              </m:r>
                            </m:sub>
                          </m:sSub>
                        </m:e>
                        <m:e>
                          <m:r>
                            <a:rPr lang="en-US" sz="2000" i="1">
                              <a:effectLst/>
                              <a:latin typeface="Cambria Math" panose="02040503050406030204" pitchFamily="18" charset="0"/>
                              <a:ea typeface="Times New Roman" panose="02020603050405020304" pitchFamily="18" charset="0"/>
                              <a:cs typeface="Arial" panose="020B0604020202020204" pitchFamily="34" charset="0"/>
                            </a:rPr>
                            <m:t>3</m:t>
                          </m:r>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B</m:t>
                          </m:r>
                          <m:limUpp>
                            <m:limUppPr>
                              <m:ctrlPr>
                                <a:rPr lang="en-US" sz="2000" i="1">
                                  <a:effectLst/>
                                  <a:latin typeface="Cambria Math" panose="02040503050406030204" pitchFamily="18" charset="0"/>
                                  <a:ea typeface="Times New Roman" panose="02020603050405020304" pitchFamily="18" charset="0"/>
                                </a:rPr>
                              </m:ctrlPr>
                            </m:limUppPr>
                            <m:e>
                              <m:r>
                                <a:rPr lang="en-US" sz="2000" i="1">
                                  <a:effectLst/>
                                  <a:latin typeface="Cambria Math" panose="02040503050406030204" pitchFamily="18" charset="0"/>
                                  <a:ea typeface="Times New Roman" panose="02020603050405020304" pitchFamily="18" charset="0"/>
                                  <a:cs typeface="Arial" panose="020B0604020202020204" pitchFamily="34" charset="0"/>
                                </a:rPr>
                                <m:t>↔</m:t>
                              </m:r>
                            </m:e>
                            <m:lim>
                              <m:sSub>
                                <m:sSubPr>
                                  <m:ctrlPr>
                                    <a:rPr lang="en-US" sz="2000" i="1">
                                      <a:effectLst/>
                                      <a:latin typeface="Cambria Math" panose="02040503050406030204" pitchFamily="18" charset="0"/>
                                      <a:ea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r</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sub>
                              </m:sSub>
                            </m:lim>
                          </m:limUpp>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C</m:t>
                          </m:r>
                          <m:r>
                            <a:rPr lang="en-US" sz="2000" i="1">
                              <a:effectLst/>
                              <a:latin typeface="Cambria Math" panose="02040503050406030204" pitchFamily="18" charset="0"/>
                              <a:ea typeface="Times New Roman" panose="02020603050405020304" pitchFamily="18" charset="0"/>
                              <a:cs typeface="Arial" panose="020B0604020202020204" pitchFamily="34" charset="0"/>
                            </a:rPr>
                            <m:t>,&amp;</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𝑟</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sub>
                          </m:sSub>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r>
                                <a:rPr lang="en-US" sz="2000" i="1">
                                  <a:effectLst/>
                                  <a:latin typeface="Cambria Math" panose="02040503050406030204" pitchFamily="18" charset="0"/>
                                  <a:ea typeface="Times New Roman" panose="02020603050405020304" pitchFamily="18" charset="0"/>
                                  <a:cs typeface="Arial" panose="020B0604020202020204" pitchFamily="34" charset="0"/>
                                </a:rPr>
                                <m:t>𝑓</m:t>
                              </m:r>
                            </m:sub>
                          </m:sSub>
                          <m:sSubSup>
                            <m:sSubSupPr>
                              <m:ctrlPr>
                                <a:rPr lang="en-US" sz="2000" i="1">
                                  <a:effectLst/>
                                  <a:latin typeface="Cambria Math" panose="02040503050406030204" pitchFamily="18" charset="0"/>
                                  <a:ea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𝐵</m:t>
                              </m:r>
                            </m:sub>
                            <m:sup>
                              <m:r>
                                <a:rPr lang="en-US" sz="2000" i="1">
                                  <a:effectLst/>
                                  <a:latin typeface="Cambria Math" panose="02040503050406030204" pitchFamily="18" charset="0"/>
                                  <a:ea typeface="Times New Roman" panose="02020603050405020304" pitchFamily="18" charset="0"/>
                                  <a:cs typeface="Arial" panose="020B0604020202020204" pitchFamily="34" charset="0"/>
                                </a:rPr>
                                <m:t>3</m:t>
                              </m:r>
                            </m:sup>
                          </m:sSubSup>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r>
                                <a:rPr lang="en-US" sz="2000" i="1">
                                  <a:effectLst/>
                                  <a:latin typeface="Cambria Math" panose="02040503050406030204" pitchFamily="18" charset="0"/>
                                  <a:ea typeface="Times New Roman" panose="02020603050405020304" pitchFamily="18" charset="0"/>
                                  <a:cs typeface="Arial" panose="020B0604020202020204" pitchFamily="34" charset="0"/>
                                </a:rPr>
                                <m:t>𝑏</m:t>
                              </m:r>
                            </m:sub>
                          </m:sSub>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𝐶</m:t>
                              </m:r>
                            </m:sub>
                          </m:sSub>
                        </m:e>
                      </m:eqArr>
                    </m:oMath>
                  </m:oMathPara>
                </a14:m>
                <a:endParaRPr lang="en-US" sz="2000" dirty="0"/>
              </a:p>
            </p:txBody>
          </p:sp>
        </mc:Choice>
        <mc:Fallback xmlns="">
          <p:sp>
            <p:nvSpPr>
              <p:cNvPr id="20" name="TextBox 19">
                <a:extLst>
                  <a:ext uri="{FF2B5EF4-FFF2-40B4-BE49-F238E27FC236}">
                    <a16:creationId xmlns:a16="http://schemas.microsoft.com/office/drawing/2014/main" id="{C655B4A2-2BC9-A20B-A979-EBFC0FDBBABE}"/>
                  </a:ext>
                </a:extLst>
              </p:cNvPr>
              <p:cNvSpPr txBox="1">
                <a:spLocks noRot="1" noChangeAspect="1" noMove="1" noResize="1" noEditPoints="1" noAdjustHandles="1" noChangeArrowheads="1" noChangeShapeType="1" noTextEdit="1"/>
              </p:cNvSpPr>
              <p:nvPr/>
            </p:nvSpPr>
            <p:spPr>
              <a:xfrm>
                <a:off x="2886521" y="874385"/>
                <a:ext cx="3291029" cy="899798"/>
              </a:xfrm>
              <a:prstGeom prst="rect">
                <a:avLst/>
              </a:prstGeom>
              <a:blipFill>
                <a:blip r:embed="rId7"/>
                <a:stretch>
                  <a:fillRect/>
                </a:stretch>
              </a:blipFill>
            </p:spPr>
            <p:txBody>
              <a:bodyPr/>
              <a:lstStyle/>
              <a:p>
                <a:r>
                  <a:rPr lang="en-US">
                    <a:noFill/>
                  </a:rPr>
                  <a:t> </a:t>
                </a:r>
              </a:p>
            </p:txBody>
          </p:sp>
        </mc:Fallback>
      </mc:AlternateContent>
      <p:pic>
        <p:nvPicPr>
          <p:cNvPr id="21" name="Picture 20" descr="A black and white drawing of a tank&#10;&#10;AI-generated content may be incorrect.">
            <a:extLst>
              <a:ext uri="{FF2B5EF4-FFF2-40B4-BE49-F238E27FC236}">
                <a16:creationId xmlns:a16="http://schemas.microsoft.com/office/drawing/2014/main" id="{859107C6-F506-903B-AC6F-448CF1BEC212}"/>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4922" b="89933" l="9756" r="89973">
                        <a14:foregroundMark x1="49322" y1="4922" x2="49322" y2="4922"/>
                        <a14:foregroundMark x1="88889" y1="49217" x2="88889" y2="49217"/>
                        <a14:backgroundMark x1="84282" y1="84564" x2="83740" y2="87472"/>
                      </a14:backgroundRemoval>
                    </a14:imgEffect>
                  </a14:imgLayer>
                </a14:imgProps>
              </a:ext>
              <a:ext uri="{28A0092B-C50C-407E-A947-70E740481C1C}">
                <a14:useLocalDpi xmlns:a14="http://schemas.microsoft.com/office/drawing/2010/main" val="0"/>
              </a:ext>
            </a:extLst>
          </a:blip>
          <a:stretch>
            <a:fillRect/>
          </a:stretch>
        </p:blipFill>
        <p:spPr>
          <a:xfrm>
            <a:off x="979757" y="1056596"/>
            <a:ext cx="2041409" cy="247277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219192F-BFD0-4F78-6881-435853720CA2}"/>
                  </a:ext>
                </a:extLst>
              </p:cNvPr>
              <p:cNvSpPr txBox="1"/>
              <p:nvPr/>
            </p:nvSpPr>
            <p:spPr>
              <a:xfrm>
                <a:off x="8606672" y="195116"/>
                <a:ext cx="3073138" cy="679269"/>
              </a:xfrm>
              <a:prstGeom prst="rect">
                <a:avLst/>
              </a:prstGeom>
            </p:spPr>
            <p:txBody>
              <a:bodyPr vert="horz" wrap="square" lIns="91440" tIns="45720" rIns="91440" bIns="45720" rtlCol="0">
                <a:noAutofit/>
              </a:bodyPr>
              <a:lstStyle/>
              <a:p>
                <a:r>
                  <a:rPr lang="en-US" sz="1400" b="1" dirty="0"/>
                  <a:t>Given:</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A</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B</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C</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U</m:t>
                        </m:r>
                      </m:e>
                      <m:sub>
                        <m:r>
                          <a:rPr lang="en-US" sz="1400" b="0" i="0" smtClean="0">
                            <a:latin typeface="Cambria Math" panose="02040503050406030204" pitchFamily="18" charset="0"/>
                          </a:rPr>
                          <m:t>0,…,59</m:t>
                        </m:r>
                      </m:sub>
                    </m:sSub>
                  </m:oMath>
                </a14:m>
                <a:endParaRPr lang="en-US" sz="1400" dirty="0"/>
              </a:p>
              <a:p>
                <a:r>
                  <a:rPr lang="en-US" sz="1400" b="1" dirty="0"/>
                  <a:t>Predict:</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𝑖</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𝑖</m:t>
                        </m:r>
                        <m:r>
                          <a:rPr lang="en-US" sz="1400" b="0" i="1" smtClean="0">
                            <a:latin typeface="Cambria Math" panose="02040503050406030204" pitchFamily="18" charset="0"/>
                          </a:rPr>
                          <m:t>,60</m:t>
                        </m:r>
                      </m:sub>
                    </m:sSub>
                  </m:oMath>
                </a14:m>
                <a:endParaRPr lang="en-US" sz="1400" dirty="0"/>
              </a:p>
              <a:p>
                <a:r>
                  <a:rPr lang="en-US" sz="1400" b="1" dirty="0" err="1"/>
                  <a:t>Source→Target</a:t>
                </a:r>
                <a:r>
                  <a:rPr lang="en-US" sz="1400" b="1" dirty="0"/>
                  <a:t>:</a:t>
                </a:r>
                <a:r>
                  <a:rPr lang="en-US" sz="1400" dirty="0"/>
                  <a:t> Reactor Volume </a:t>
                </a:r>
                <a14:m>
                  <m:oMath xmlns:m="http://schemas.openxmlformats.org/officeDocument/2006/math">
                    <m:r>
                      <m:rPr>
                        <m:sty m:val="p"/>
                      </m:rPr>
                      <a:rPr lang="en-US" sz="1400" b="0" i="0" smtClean="0">
                        <a:latin typeface="Cambria Math" panose="02040503050406030204" pitchFamily="18" charset="0"/>
                      </a:rPr>
                      <m:t>Δ</m:t>
                    </m:r>
                    <m:r>
                      <a:rPr lang="en-US" sz="1400" b="0" i="0" smtClean="0">
                        <a:latin typeface="Cambria Math" panose="02040503050406030204" pitchFamily="18" charset="0"/>
                      </a:rPr>
                      <m:t>20%</m:t>
                    </m:r>
                  </m:oMath>
                </a14:m>
                <a:endParaRPr lang="en-US" sz="1400" b="1" dirty="0"/>
              </a:p>
            </p:txBody>
          </p:sp>
        </mc:Choice>
        <mc:Fallback xmlns="">
          <p:sp>
            <p:nvSpPr>
              <p:cNvPr id="25" name="TextBox 24">
                <a:extLst>
                  <a:ext uri="{FF2B5EF4-FFF2-40B4-BE49-F238E27FC236}">
                    <a16:creationId xmlns:a16="http://schemas.microsoft.com/office/drawing/2014/main" id="{5219192F-BFD0-4F78-6881-435853720CA2}"/>
                  </a:ext>
                </a:extLst>
              </p:cNvPr>
              <p:cNvSpPr txBox="1">
                <a:spLocks noRot="1" noChangeAspect="1" noMove="1" noResize="1" noEditPoints="1" noAdjustHandles="1" noChangeArrowheads="1" noChangeShapeType="1" noTextEdit="1"/>
              </p:cNvSpPr>
              <p:nvPr/>
            </p:nvSpPr>
            <p:spPr>
              <a:xfrm>
                <a:off x="8606672" y="195116"/>
                <a:ext cx="3073138" cy="679269"/>
              </a:xfrm>
              <a:prstGeom prst="rect">
                <a:avLst/>
              </a:prstGeom>
              <a:blipFill>
                <a:blip r:embed="rId10"/>
                <a:stretch>
                  <a:fillRect l="-595" t="-901" b="-207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70EC40-8AE3-9E9F-4E7A-6F0CB2CF60CA}"/>
                  </a:ext>
                </a:extLst>
              </p:cNvPr>
              <p:cNvSpPr txBox="1"/>
              <p:nvPr/>
            </p:nvSpPr>
            <p:spPr>
              <a:xfrm>
                <a:off x="381000" y="3440540"/>
                <a:ext cx="5555362" cy="1938992"/>
              </a:xfrm>
              <a:prstGeom prst="rect">
                <a:avLst/>
              </a:prstGeom>
              <a:noFill/>
            </p:spPr>
            <p:txBody>
              <a:bodyPr wrap="square" rtlCol="0">
                <a:spAutoFit/>
              </a:bodyPr>
              <a:lstStyle/>
              <a:p>
                <a:r>
                  <a:rPr lang="en-US" sz="2000" b="1" dirty="0"/>
                  <a:t>Source System</a:t>
                </a:r>
                <a:endParaRPr lang="en-US" sz="2000" dirty="0"/>
              </a:p>
              <a:p>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dim</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𝑆</m:t>
                                </m:r>
                              </m:sub>
                            </m:sSub>
                          </m:e>
                        </m:d>
                      </m:e>
                    </m:func>
                    <m:r>
                      <a:rPr lang="en-US" sz="2000" b="0" i="1" smtClean="0">
                        <a:latin typeface="Cambria Math" panose="02040503050406030204" pitchFamily="18" charset="0"/>
                      </a:rPr>
                      <m:t>=</m:t>
                    </m:r>
                  </m:oMath>
                </a14:m>
                <a:r>
                  <a:rPr lang="en-US" sz="2000" dirty="0"/>
                  <a:t>1 year of data</a:t>
                </a:r>
              </a:p>
              <a:p>
                <a:r>
                  <a:rPr lang="en-US" sz="2000" b="1" dirty="0"/>
                  <a:t>Target System</a:t>
                </a:r>
              </a:p>
              <a:p>
                <a:r>
                  <a:rPr lang="en-US" sz="2000" dirty="0"/>
                  <a:t>Reactor Volume </a:t>
                </a:r>
                <a14:m>
                  <m:oMath xmlns:m="http://schemas.openxmlformats.org/officeDocument/2006/math">
                    <m:r>
                      <m:rPr>
                        <m:sty m:val="p"/>
                      </m:rPr>
                      <a:rPr lang="en-US" sz="2000">
                        <a:latin typeface="Cambria Math" panose="02040503050406030204" pitchFamily="18" charset="0"/>
                      </a:rPr>
                      <m:t>Δ</m:t>
                    </m:r>
                    <m:r>
                      <a:rPr lang="en-US" sz="2000">
                        <a:latin typeface="Cambria Math" panose="02040503050406030204" pitchFamily="18" charset="0"/>
                      </a:rPr>
                      <m:t>20%</m:t>
                    </m:r>
                  </m:oMath>
                </a14:m>
                <a:endParaRPr lang="en-US" sz="2000" dirty="0"/>
              </a:p>
              <a:p>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dim</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b="0" i="1" smtClean="0">
                                    <a:latin typeface="Cambria Math" panose="02040503050406030204" pitchFamily="18" charset="0"/>
                                  </a:rPr>
                                  <m:t>𝑇</m:t>
                                </m:r>
                              </m:sub>
                            </m:sSub>
                          </m:e>
                        </m:d>
                        <m:r>
                          <a:rPr lang="en-US" sz="2000" b="0" i="1" smtClean="0">
                            <a:latin typeface="Cambria Math" panose="02040503050406030204" pitchFamily="18" charset="0"/>
                          </a:rPr>
                          <m:t>=</m:t>
                        </m:r>
                      </m:e>
                    </m:func>
                    <m:r>
                      <a:rPr lang="en-US" sz="2000" i="1">
                        <a:latin typeface="Cambria Math" panose="02040503050406030204" pitchFamily="18" charset="0"/>
                      </a:rPr>
                      <m:t> </m:t>
                    </m:r>
                  </m:oMath>
                </a14:m>
                <a:r>
                  <a:rPr lang="en-US" sz="2000" dirty="0"/>
                  <a:t>One day of training data</a:t>
                </a:r>
              </a:p>
              <a:p>
                <a:r>
                  <a:rPr lang="en-US" sz="2000" dirty="0"/>
                  <a:t>Evaluated on remaining 363 days</a:t>
                </a:r>
              </a:p>
            </p:txBody>
          </p:sp>
        </mc:Choice>
        <mc:Fallback xmlns="">
          <p:sp>
            <p:nvSpPr>
              <p:cNvPr id="6" name="TextBox 5">
                <a:extLst>
                  <a:ext uri="{FF2B5EF4-FFF2-40B4-BE49-F238E27FC236}">
                    <a16:creationId xmlns:a16="http://schemas.microsoft.com/office/drawing/2014/main" id="{DA70EC40-8AE3-9E9F-4E7A-6F0CB2CF60CA}"/>
                  </a:ext>
                </a:extLst>
              </p:cNvPr>
              <p:cNvSpPr txBox="1">
                <a:spLocks noRot="1" noChangeAspect="1" noMove="1" noResize="1" noEditPoints="1" noAdjustHandles="1" noChangeArrowheads="1" noChangeShapeType="1" noTextEdit="1"/>
              </p:cNvSpPr>
              <p:nvPr/>
            </p:nvSpPr>
            <p:spPr>
              <a:xfrm>
                <a:off x="381000" y="3440540"/>
                <a:ext cx="5555362" cy="1938992"/>
              </a:xfrm>
              <a:prstGeom prst="rect">
                <a:avLst/>
              </a:prstGeom>
              <a:blipFill>
                <a:blip r:embed="rId11"/>
                <a:stretch>
                  <a:fillRect l="-1207" t="-1572" b="-471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21EFA51-0954-C089-507F-672FC0A5059E}"/>
              </a:ext>
            </a:extLst>
          </p:cNvPr>
          <p:cNvSpPr/>
          <p:nvPr/>
        </p:nvSpPr>
        <p:spPr>
          <a:xfrm>
            <a:off x="3074124" y="2927484"/>
            <a:ext cx="3005440" cy="1792541"/>
          </a:xfrm>
          <a:prstGeom prst="rect">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Use a 2-layer Neural ODE</a:t>
            </a:r>
          </a:p>
          <a:p>
            <a:pPr marL="342900" indent="-342900">
              <a:buFont typeface="Arial" panose="020B0604020202020204" pitchFamily="34" charset="0"/>
              <a:buChar char="•"/>
            </a:pPr>
            <a:r>
              <a:rPr lang="en-US" sz="2000" dirty="0"/>
              <a:t>16 neurons each layer</a:t>
            </a:r>
          </a:p>
          <a:p>
            <a:pPr marL="342900" indent="-342900">
              <a:buFont typeface="Arial" panose="020B0604020202020204" pitchFamily="34" charset="0"/>
              <a:buChar char="•"/>
            </a:pPr>
            <a:r>
              <a:rPr lang="en-US" sz="2000" dirty="0"/>
              <a:t>Sigmoid activation</a:t>
            </a:r>
          </a:p>
          <a:p>
            <a:pPr marL="342900" indent="-342900">
              <a:buFont typeface="Arial" panose="020B0604020202020204" pitchFamily="34" charset="0"/>
              <a:buChar char="•"/>
            </a:pPr>
            <a:r>
              <a:rPr lang="en-US" sz="2000" dirty="0"/>
              <a:t>419 trainable params </a:t>
            </a:r>
          </a:p>
        </p:txBody>
      </p:sp>
      <p:grpSp>
        <p:nvGrpSpPr>
          <p:cNvPr id="10" name="Group 9">
            <a:extLst>
              <a:ext uri="{FF2B5EF4-FFF2-40B4-BE49-F238E27FC236}">
                <a16:creationId xmlns:a16="http://schemas.microsoft.com/office/drawing/2014/main" id="{E20DF69A-CEAB-7ED5-305A-54060B4474EF}"/>
              </a:ext>
            </a:extLst>
          </p:cNvPr>
          <p:cNvGrpSpPr/>
          <p:nvPr/>
        </p:nvGrpSpPr>
        <p:grpSpPr>
          <a:xfrm>
            <a:off x="5987970" y="995109"/>
            <a:ext cx="5861130" cy="4969359"/>
            <a:chOff x="5987970" y="995109"/>
            <a:chExt cx="5861130" cy="4969359"/>
          </a:xfrm>
        </p:grpSpPr>
        <p:pic>
          <p:nvPicPr>
            <p:cNvPr id="29" name="Picture 28">
              <a:extLst>
                <a:ext uri="{FF2B5EF4-FFF2-40B4-BE49-F238E27FC236}">
                  <a16:creationId xmlns:a16="http://schemas.microsoft.com/office/drawing/2014/main" id="{24C59593-BD17-241E-3C2D-350E25A3C9CF}"/>
                </a:ext>
              </a:extLst>
            </p:cNvPr>
            <p:cNvPicPr>
              <a:picLocks noChangeAspect="1"/>
            </p:cNvPicPr>
            <p:nvPr/>
          </p:nvPicPr>
          <p:blipFill>
            <a:blip r:embed="rId12" cstate="print">
              <a:extLst>
                <a:ext uri="{28A0092B-C50C-407E-A947-70E740481C1C}">
                  <a14:useLocalDpi xmlns:a14="http://schemas.microsoft.com/office/drawing/2010/main" val="0"/>
                </a:ext>
              </a:extLst>
            </a:blip>
            <a:srcRect b="53687"/>
            <a:stretch>
              <a:fillRect/>
            </a:stretch>
          </p:blipFill>
          <p:spPr>
            <a:xfrm>
              <a:off x="6005898" y="3242435"/>
              <a:ext cx="5843202" cy="2303784"/>
            </a:xfrm>
            <a:prstGeom prst="rect">
              <a:avLst/>
            </a:prstGeom>
          </p:spPr>
        </p:pic>
        <p:pic>
          <p:nvPicPr>
            <p:cNvPr id="9" name="Picture 8">
              <a:extLst>
                <a:ext uri="{FF2B5EF4-FFF2-40B4-BE49-F238E27FC236}">
                  <a16:creationId xmlns:a16="http://schemas.microsoft.com/office/drawing/2014/main" id="{C2A37E2A-AD6E-6B7E-9B69-5FB37E785E8A}"/>
                </a:ext>
              </a:extLst>
            </p:cNvPr>
            <p:cNvPicPr>
              <a:picLocks noChangeAspect="1"/>
            </p:cNvPicPr>
            <p:nvPr/>
          </p:nvPicPr>
          <p:blipFill>
            <a:blip r:embed="rId12" cstate="print">
              <a:extLst>
                <a:ext uri="{28A0092B-C50C-407E-A947-70E740481C1C}">
                  <a14:useLocalDpi xmlns:a14="http://schemas.microsoft.com/office/drawing/2010/main" val="0"/>
                </a:ext>
              </a:extLst>
            </a:blip>
            <a:srcRect l="5224" t="90442"/>
            <a:stretch>
              <a:fillRect/>
            </a:stretch>
          </p:blipFill>
          <p:spPr>
            <a:xfrm>
              <a:off x="6311152" y="5489032"/>
              <a:ext cx="5537947" cy="475436"/>
            </a:xfrm>
            <a:prstGeom prst="rect">
              <a:avLst/>
            </a:prstGeom>
          </p:spPr>
        </p:pic>
        <p:pic>
          <p:nvPicPr>
            <p:cNvPr id="7" name="Picture 6">
              <a:extLst>
                <a:ext uri="{FF2B5EF4-FFF2-40B4-BE49-F238E27FC236}">
                  <a16:creationId xmlns:a16="http://schemas.microsoft.com/office/drawing/2014/main" id="{342DEF8D-6815-D942-16EC-E43D9921BDB0}"/>
                </a:ext>
              </a:extLst>
            </p:cNvPr>
            <p:cNvPicPr>
              <a:picLocks noChangeAspect="1"/>
            </p:cNvPicPr>
            <p:nvPr/>
          </p:nvPicPr>
          <p:blipFill>
            <a:blip r:embed="rId12" cstate="print">
              <a:extLst>
                <a:ext uri="{28A0092B-C50C-407E-A947-70E740481C1C}">
                  <a14:useLocalDpi xmlns:a14="http://schemas.microsoft.com/office/drawing/2010/main" val="0"/>
                </a:ext>
              </a:extLst>
            </a:blip>
            <a:srcRect l="-291" t="45771" r="291" b="8615"/>
            <a:stretch>
              <a:fillRect/>
            </a:stretch>
          </p:blipFill>
          <p:spPr>
            <a:xfrm>
              <a:off x="5987970" y="995109"/>
              <a:ext cx="5843202" cy="2268929"/>
            </a:xfrm>
            <a:prstGeom prst="rect">
              <a:avLst/>
            </a:prstGeom>
          </p:spPr>
        </p:pic>
      </p:grpSp>
      <p:pic>
        <p:nvPicPr>
          <p:cNvPr id="5" name="Graphic 4">
            <a:extLst>
              <a:ext uri="{FF2B5EF4-FFF2-40B4-BE49-F238E27FC236}">
                <a16:creationId xmlns:a16="http://schemas.microsoft.com/office/drawing/2014/main" id="{56E6243D-487B-9AC0-53FB-09B0746558DA}"/>
              </a:ext>
            </a:extLst>
          </p:cNvPr>
          <p:cNvPicPr>
            <a:picLocks noChangeAspect="1"/>
          </p:cNvPicPr>
          <p:nvPr/>
        </p:nvPicPr>
        <p:blipFill>
          <a:blip r:embed="rId13">
            <a:extLst>
              <a:ext uri="{96DAC541-7B7A-43D3-8B79-37D633B846F1}">
                <asvg:svgBlip xmlns:asvg="http://schemas.microsoft.com/office/drawing/2016/SVG/main" r:embed="rId14"/>
              </a:ext>
            </a:extLst>
          </a:blip>
          <a:srcRect t="-912" b="53972"/>
          <a:stretch>
            <a:fillRect/>
          </a:stretch>
        </p:blipFill>
        <p:spPr>
          <a:xfrm>
            <a:off x="6064472" y="3253960"/>
            <a:ext cx="5746527" cy="2289513"/>
          </a:xfrm>
          <a:prstGeom prst="rect">
            <a:avLst/>
          </a:prstGeom>
        </p:spPr>
      </p:pic>
      <p:pic>
        <p:nvPicPr>
          <p:cNvPr id="11" name="Picture 10">
            <a:extLst>
              <a:ext uri="{FF2B5EF4-FFF2-40B4-BE49-F238E27FC236}">
                <a16:creationId xmlns:a16="http://schemas.microsoft.com/office/drawing/2014/main" id="{1DCAE62B-6C51-D177-36A5-B290D37016E5}"/>
              </a:ext>
            </a:extLst>
          </p:cNvPr>
          <p:cNvPicPr>
            <a:picLocks noChangeAspect="1"/>
          </p:cNvPicPr>
          <p:nvPr/>
        </p:nvPicPr>
        <p:blipFill>
          <a:blip r:embed="rId15"/>
          <a:stretch>
            <a:fillRect/>
          </a:stretch>
        </p:blipFill>
        <p:spPr>
          <a:xfrm>
            <a:off x="9975580" y="3384762"/>
            <a:ext cx="1704230" cy="464212"/>
          </a:xfrm>
          <a:prstGeom prst="rect">
            <a:avLst/>
          </a:prstGeom>
        </p:spPr>
      </p:pic>
    </p:spTree>
    <p:extLst>
      <p:ext uri="{BB962C8B-B14F-4D97-AF65-F5344CB8AC3E}">
        <p14:creationId xmlns:p14="http://schemas.microsoft.com/office/powerpoint/2010/main" val="92407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E2F1B-1FBA-2560-96AA-30E6BD019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E2B9AE-6B76-97B7-38D3-8C630E3C1A8A}"/>
              </a:ext>
            </a:extLst>
          </p:cNvPr>
          <p:cNvSpPr>
            <a:spLocks noGrp="1"/>
          </p:cNvSpPr>
          <p:nvPr>
            <p:ph type="title"/>
          </p:nvPr>
        </p:nvSpPr>
        <p:spPr/>
        <p:txBody>
          <a:bodyPr/>
          <a:lstStyle/>
          <a:p>
            <a:r>
              <a:rPr lang="en-US" dirty="0"/>
              <a:t>Example: Official TWCCC CSTR </a:t>
            </a:r>
            <a:r>
              <a:rPr lang="en-US" dirty="0">
                <a:sym typeface="Wingdings" pitchFamily="2" charset="2"/>
              </a:rPr>
              <a:t></a:t>
            </a:r>
            <a:endParaRPr lang="en-US" dirty="0"/>
          </a:p>
        </p:txBody>
      </p:sp>
      <p:sp>
        <p:nvSpPr>
          <p:cNvPr id="4" name="Slide Number Placeholder 3">
            <a:extLst>
              <a:ext uri="{FF2B5EF4-FFF2-40B4-BE49-F238E27FC236}">
                <a16:creationId xmlns:a16="http://schemas.microsoft.com/office/drawing/2014/main" id="{409CAB2B-CA6E-B7E7-BDD1-DFF8C1913152}"/>
              </a:ext>
            </a:extLst>
          </p:cNvPr>
          <p:cNvSpPr>
            <a:spLocks noGrp="1"/>
          </p:cNvSpPr>
          <p:nvPr>
            <p:ph type="sldNum" sz="quarter" idx="12"/>
          </p:nvPr>
        </p:nvSpPr>
        <p:spPr/>
        <p:txBody>
          <a:bodyPr/>
          <a:lstStyle/>
          <a:p>
            <a:fld id="{1007560D-C660-4FEE-81F4-7F597AF5B804}" type="slidenum">
              <a:rPr lang="en-US" smtClean="0"/>
              <a:t>17</a:t>
            </a:fld>
            <a:endParaRPr lang="en-US" dirty="0"/>
          </a:p>
        </p:txBody>
      </p:sp>
      <p:sp>
        <p:nvSpPr>
          <p:cNvPr id="8" name="Rectangle 2">
            <a:extLst>
              <a:ext uri="{FF2B5EF4-FFF2-40B4-BE49-F238E27FC236}">
                <a16:creationId xmlns:a16="http://schemas.microsoft.com/office/drawing/2014/main" id="{A309973C-585C-0B7D-A95A-74156B87DEC8}"/>
              </a:ext>
            </a:extLst>
          </p:cNvPr>
          <p:cNvSpPr>
            <a:spLocks noChangeArrowheads="1"/>
          </p:cNvSpPr>
          <p:nvPr/>
        </p:nvSpPr>
        <p:spPr bwMode="auto">
          <a:xfrm rot="10800000" flipV="1">
            <a:off x="-32871" y="5964468"/>
            <a:ext cx="12224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[1] Kumar, P., &amp; Rawlings, J. B. (2023). Structured nonlinear process modeling using neural networks and application to economic optimization. </a:t>
            </a:r>
            <a:r>
              <a:rPr kumimoji="0" lang="en-US" altLang="en-US" sz="1400" b="0" i="1" u="none" strike="noStrike" cap="none" normalizeH="0" baseline="0" dirty="0">
                <a:ln>
                  <a:noFill/>
                </a:ln>
                <a:solidFill>
                  <a:schemeClr val="tx1"/>
                </a:solidFill>
                <a:effectLst/>
              </a:rPr>
              <a:t>Computers and Chemical Engineering</a:t>
            </a:r>
            <a:r>
              <a:rPr kumimoji="0" lang="en-US" altLang="en-US" sz="1400" b="0" i="0" u="none" strike="noStrike" cap="none" normalizeH="0" baseline="0" dirty="0">
                <a:ln>
                  <a:noFill/>
                </a:ln>
                <a:solidFill>
                  <a:schemeClr val="tx1"/>
                </a:solidFill>
                <a:effectLst/>
              </a:rPr>
              <a:t>, </a:t>
            </a:r>
            <a:r>
              <a:rPr kumimoji="0" lang="en-US" altLang="en-US" sz="1400" b="0" i="1" u="none" strike="noStrike" cap="none" normalizeH="0" baseline="0" dirty="0">
                <a:ln>
                  <a:noFill/>
                </a:ln>
                <a:solidFill>
                  <a:schemeClr val="tx1"/>
                </a:solidFill>
                <a:effectLst/>
              </a:rPr>
              <a:t>177</a:t>
            </a:r>
            <a:r>
              <a:rPr kumimoji="0" lang="en-US" altLang="en-US" sz="1400" b="0" i="0" u="none" strike="noStrike" cap="none" normalizeH="0" baseline="0" dirty="0">
                <a:ln>
                  <a:noFill/>
                </a:ln>
                <a:solidFill>
                  <a:schemeClr val="tx1"/>
                </a:solidFill>
                <a:effectLst/>
              </a:rPr>
              <a:t>. https://doi.org/10.1016/j.compchemeng.2023.108314</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70A13A-A1C6-D191-E3DD-4186C6DB81D0}"/>
                  </a:ext>
                </a:extLst>
              </p:cNvPr>
              <p:cNvSpPr txBox="1"/>
              <p:nvPr/>
            </p:nvSpPr>
            <p:spPr>
              <a:xfrm>
                <a:off x="3628489" y="1928712"/>
                <a:ext cx="443326"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2" name="TextBox 11">
                <a:extLst>
                  <a:ext uri="{FF2B5EF4-FFF2-40B4-BE49-F238E27FC236}">
                    <a16:creationId xmlns:a16="http://schemas.microsoft.com/office/drawing/2014/main" id="{C470A13A-A1C6-D191-E3DD-4186C6DB81D0}"/>
                  </a:ext>
                </a:extLst>
              </p:cNvPr>
              <p:cNvSpPr txBox="1">
                <a:spLocks noRot="1" noChangeAspect="1" noMove="1" noResize="1" noEditPoints="1" noAdjustHandles="1" noChangeArrowheads="1" noChangeShapeType="1" noTextEdit="1"/>
              </p:cNvSpPr>
              <p:nvPr/>
            </p:nvSpPr>
            <p:spPr>
              <a:xfrm>
                <a:off x="3628489" y="1928712"/>
                <a:ext cx="443326" cy="321178"/>
              </a:xfrm>
              <a:prstGeom prst="rect">
                <a:avLst/>
              </a:prstGeom>
              <a:blipFill>
                <a:blip r:embed="rId3"/>
                <a:stretch>
                  <a:fillRect l="-12329" r="-2740"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F0DCB2-19B9-E8BB-D08D-F38DF417D1B1}"/>
                  </a:ext>
                </a:extLst>
              </p:cNvPr>
              <p:cNvSpPr txBox="1"/>
              <p:nvPr/>
            </p:nvSpPr>
            <p:spPr>
              <a:xfrm>
                <a:off x="3611462" y="2238374"/>
                <a:ext cx="462499"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3" name="TextBox 12">
                <a:extLst>
                  <a:ext uri="{FF2B5EF4-FFF2-40B4-BE49-F238E27FC236}">
                    <a16:creationId xmlns:a16="http://schemas.microsoft.com/office/drawing/2014/main" id="{97F0DCB2-19B9-E8BB-D08D-F38DF417D1B1}"/>
                  </a:ext>
                </a:extLst>
              </p:cNvPr>
              <p:cNvSpPr txBox="1">
                <a:spLocks noRot="1" noChangeAspect="1" noMove="1" noResize="1" noEditPoints="1" noAdjustHandles="1" noChangeArrowheads="1" noChangeShapeType="1" noTextEdit="1"/>
              </p:cNvSpPr>
              <p:nvPr/>
            </p:nvSpPr>
            <p:spPr>
              <a:xfrm>
                <a:off x="3611462" y="2238374"/>
                <a:ext cx="462499" cy="321178"/>
              </a:xfrm>
              <a:prstGeom prst="rect">
                <a:avLst/>
              </a:prstGeom>
              <a:blipFill>
                <a:blip r:embed="rId4"/>
                <a:stretch>
                  <a:fillRect l="-11842" r="-2632"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5B70EC0-CB7F-33BE-4A26-2A93F6B642E9}"/>
                  </a:ext>
                </a:extLst>
              </p:cNvPr>
              <p:cNvSpPr txBox="1"/>
              <p:nvPr/>
            </p:nvSpPr>
            <p:spPr>
              <a:xfrm>
                <a:off x="3616113" y="2548036"/>
                <a:ext cx="452880"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4" name="TextBox 13">
                <a:extLst>
                  <a:ext uri="{FF2B5EF4-FFF2-40B4-BE49-F238E27FC236}">
                    <a16:creationId xmlns:a16="http://schemas.microsoft.com/office/drawing/2014/main" id="{55B70EC0-CB7F-33BE-4A26-2A93F6B642E9}"/>
                  </a:ext>
                </a:extLst>
              </p:cNvPr>
              <p:cNvSpPr txBox="1">
                <a:spLocks noRot="1" noChangeAspect="1" noMove="1" noResize="1" noEditPoints="1" noAdjustHandles="1" noChangeArrowheads="1" noChangeShapeType="1" noTextEdit="1"/>
              </p:cNvSpPr>
              <p:nvPr/>
            </p:nvSpPr>
            <p:spPr>
              <a:xfrm>
                <a:off x="3616113" y="2548036"/>
                <a:ext cx="452880" cy="321178"/>
              </a:xfrm>
              <a:prstGeom prst="rect">
                <a:avLst/>
              </a:prstGeom>
              <a:blipFill>
                <a:blip r:embed="rId5"/>
                <a:stretch>
                  <a:fillRect l="-12162" r="-2703" b="-1132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FF14BB5-A4DE-68E7-ED03-0C9707152717}"/>
              </a:ext>
            </a:extLst>
          </p:cNvPr>
          <p:cNvCxnSpPr>
            <a:cxnSpLocks/>
          </p:cNvCxnSpPr>
          <p:nvPr/>
        </p:nvCxnSpPr>
        <p:spPr>
          <a:xfrm>
            <a:off x="484055" y="2121413"/>
            <a:ext cx="87087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F7E083-47D5-7242-918A-E1CC64D527D5}"/>
                  </a:ext>
                </a:extLst>
              </p:cNvPr>
              <p:cNvSpPr txBox="1"/>
              <p:nvPr/>
            </p:nvSpPr>
            <p:spPr>
              <a:xfrm>
                <a:off x="446357" y="1637470"/>
                <a:ext cx="762000" cy="424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𝐴𝑓</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dirty="0"/>
              </a:p>
            </p:txBody>
          </p:sp>
        </mc:Choice>
        <mc:Fallback xmlns="">
          <p:sp>
            <p:nvSpPr>
              <p:cNvPr id="16" name="TextBox 15">
                <a:extLst>
                  <a:ext uri="{FF2B5EF4-FFF2-40B4-BE49-F238E27FC236}">
                    <a16:creationId xmlns:a16="http://schemas.microsoft.com/office/drawing/2014/main" id="{15F7E083-47D5-7242-918A-E1CC64D527D5}"/>
                  </a:ext>
                </a:extLst>
              </p:cNvPr>
              <p:cNvSpPr txBox="1">
                <a:spLocks noRot="1" noChangeAspect="1" noMove="1" noResize="1" noEditPoints="1" noAdjustHandles="1" noChangeArrowheads="1" noChangeShapeType="1" noTextEdit="1"/>
              </p:cNvSpPr>
              <p:nvPr/>
            </p:nvSpPr>
            <p:spPr>
              <a:xfrm>
                <a:off x="446357" y="1637470"/>
                <a:ext cx="762000" cy="424732"/>
              </a:xfrm>
              <a:prstGeom prst="rect">
                <a:avLst/>
              </a:prstGeom>
              <a:blipFill>
                <a:blip r:embed="rId6"/>
                <a:stretch>
                  <a:fillRect b="-1014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8EC29EA-BFBE-3459-9D1F-85328AAC2A4E}"/>
              </a:ext>
            </a:extLst>
          </p:cNvPr>
          <p:cNvCxnSpPr>
            <a:cxnSpLocks/>
          </p:cNvCxnSpPr>
          <p:nvPr/>
        </p:nvCxnSpPr>
        <p:spPr>
          <a:xfrm>
            <a:off x="3021166" y="21584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1F3612-0E57-9F94-2F94-4D5FEBFB7A16}"/>
              </a:ext>
            </a:extLst>
          </p:cNvPr>
          <p:cNvCxnSpPr>
            <a:cxnSpLocks/>
          </p:cNvCxnSpPr>
          <p:nvPr/>
        </p:nvCxnSpPr>
        <p:spPr>
          <a:xfrm>
            <a:off x="2998306" y="24632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CBA4D3F-4131-F565-9C40-A2EE666B460D}"/>
              </a:ext>
            </a:extLst>
          </p:cNvPr>
          <p:cNvCxnSpPr>
            <a:cxnSpLocks/>
          </p:cNvCxnSpPr>
          <p:nvPr/>
        </p:nvCxnSpPr>
        <p:spPr>
          <a:xfrm>
            <a:off x="2998306" y="27680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5FBFD61-55DE-5D29-78EE-8B680E33DF81}"/>
                  </a:ext>
                </a:extLst>
              </p:cNvPr>
              <p:cNvSpPr txBox="1"/>
              <p:nvPr/>
            </p:nvSpPr>
            <p:spPr>
              <a:xfrm>
                <a:off x="2886521" y="874385"/>
                <a:ext cx="3291029" cy="899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effectLst/>
                              <a:latin typeface="Cambria Math" panose="02040503050406030204" pitchFamily="18" charset="0"/>
                              <a:ea typeface="Times New Roman" panose="02020603050405020304" pitchFamily="18" charset="0"/>
                            </a:rPr>
                          </m:ctrlPr>
                        </m:eqArr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A</m:t>
                          </m:r>
                          <m:limUpp>
                            <m:limUppPr>
                              <m:ctrlPr>
                                <a:rPr lang="en-US" sz="2000" i="1">
                                  <a:effectLst/>
                                  <a:latin typeface="Cambria Math" panose="02040503050406030204" pitchFamily="18" charset="0"/>
                                  <a:ea typeface="Times New Roman" panose="02020603050405020304" pitchFamily="18" charset="0"/>
                                </a:rPr>
                              </m:ctrlPr>
                            </m:limUppPr>
                            <m:e>
                              <m:r>
                                <a:rPr lang="en-US" sz="2000" i="1">
                                  <a:effectLst/>
                                  <a:latin typeface="Cambria Math" panose="02040503050406030204" pitchFamily="18" charset="0"/>
                                  <a:ea typeface="Times New Roman" panose="02020603050405020304" pitchFamily="18" charset="0"/>
                                  <a:cs typeface="Arial" panose="020B0604020202020204" pitchFamily="34" charset="0"/>
                                </a:rPr>
                                <m:t>→</m:t>
                              </m:r>
                            </m:e>
                            <m:lim>
                              <m:phant>
                                <m:phantPr>
                                  <m:ctrlPr>
                                    <a:rPr lang="en-US" sz="2000" i="1">
                                      <a:effectLst/>
                                      <a:latin typeface="Cambria Math" panose="02040503050406030204" pitchFamily="18" charset="0"/>
                                      <a:ea typeface="Times New Roman" panose="02020603050405020304" pitchFamily="18" charset="0"/>
                                    </a:rPr>
                                  </m:ctrlPr>
                                </m:phantPr>
                                <m:e>
                                  <m:sSub>
                                    <m:sSubPr>
                                      <m:ctrlPr>
                                        <a:rPr lang="en-US" sz="2000" i="1">
                                          <a:effectLst/>
                                          <a:latin typeface="Cambria Math" panose="02040503050406030204" pitchFamily="18" charset="0"/>
                                          <a:ea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r</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e>
                              </m:phant>
                            </m:lim>
                          </m:limUpp>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B</m:t>
                          </m:r>
                          <m:r>
                            <a:rPr lang="en-US" sz="2000" i="1">
                              <a:effectLst/>
                              <a:latin typeface="Cambria Math" panose="02040503050406030204" pitchFamily="18" charset="0"/>
                              <a:ea typeface="Times New Roman" panose="02020603050405020304" pitchFamily="18" charset="0"/>
                              <a:cs typeface="Arial" panose="020B0604020202020204" pitchFamily="34" charset="0"/>
                            </a:rPr>
                            <m:t>,&amp;</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𝑟</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𝐴</m:t>
                              </m:r>
                            </m:sub>
                          </m:sSub>
                        </m:e>
                        <m:e>
                          <m:r>
                            <a:rPr lang="en-US" sz="2000" i="1">
                              <a:effectLst/>
                              <a:latin typeface="Cambria Math" panose="02040503050406030204" pitchFamily="18" charset="0"/>
                              <a:ea typeface="Times New Roman" panose="02020603050405020304" pitchFamily="18" charset="0"/>
                              <a:cs typeface="Arial" panose="020B0604020202020204" pitchFamily="34" charset="0"/>
                            </a:rPr>
                            <m:t>3</m:t>
                          </m:r>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B</m:t>
                          </m:r>
                          <m:limUpp>
                            <m:limUppPr>
                              <m:ctrlPr>
                                <a:rPr lang="en-US" sz="2000" i="1">
                                  <a:effectLst/>
                                  <a:latin typeface="Cambria Math" panose="02040503050406030204" pitchFamily="18" charset="0"/>
                                  <a:ea typeface="Times New Roman" panose="02020603050405020304" pitchFamily="18" charset="0"/>
                                </a:rPr>
                              </m:ctrlPr>
                            </m:limUppPr>
                            <m:e>
                              <m:r>
                                <a:rPr lang="en-US" sz="2000" i="1">
                                  <a:effectLst/>
                                  <a:latin typeface="Cambria Math" panose="02040503050406030204" pitchFamily="18" charset="0"/>
                                  <a:ea typeface="Times New Roman" panose="02020603050405020304" pitchFamily="18" charset="0"/>
                                  <a:cs typeface="Arial" panose="020B0604020202020204" pitchFamily="34" charset="0"/>
                                </a:rPr>
                                <m:t>↔</m:t>
                              </m:r>
                            </m:e>
                            <m:lim>
                              <m:sSub>
                                <m:sSubPr>
                                  <m:ctrlPr>
                                    <a:rPr lang="en-US" sz="2000" i="1">
                                      <a:effectLst/>
                                      <a:latin typeface="Cambria Math" panose="02040503050406030204" pitchFamily="18" charset="0"/>
                                      <a:ea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r</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sub>
                              </m:sSub>
                            </m:lim>
                          </m:limUpp>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C</m:t>
                          </m:r>
                          <m:r>
                            <a:rPr lang="en-US" sz="2000" i="1">
                              <a:effectLst/>
                              <a:latin typeface="Cambria Math" panose="02040503050406030204" pitchFamily="18" charset="0"/>
                              <a:ea typeface="Times New Roman" panose="02020603050405020304" pitchFamily="18" charset="0"/>
                              <a:cs typeface="Arial" panose="020B0604020202020204" pitchFamily="34" charset="0"/>
                            </a:rPr>
                            <m:t>,&amp;</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𝑟</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sub>
                          </m:sSub>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r>
                                <a:rPr lang="en-US" sz="2000" i="1">
                                  <a:effectLst/>
                                  <a:latin typeface="Cambria Math" panose="02040503050406030204" pitchFamily="18" charset="0"/>
                                  <a:ea typeface="Times New Roman" panose="02020603050405020304" pitchFamily="18" charset="0"/>
                                  <a:cs typeface="Arial" panose="020B0604020202020204" pitchFamily="34" charset="0"/>
                                </a:rPr>
                                <m:t>𝑓</m:t>
                              </m:r>
                            </m:sub>
                          </m:sSub>
                          <m:sSubSup>
                            <m:sSubSupPr>
                              <m:ctrlPr>
                                <a:rPr lang="en-US" sz="2000" i="1">
                                  <a:effectLst/>
                                  <a:latin typeface="Cambria Math" panose="02040503050406030204" pitchFamily="18" charset="0"/>
                                  <a:ea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𝐵</m:t>
                              </m:r>
                            </m:sub>
                            <m:sup>
                              <m:r>
                                <a:rPr lang="en-US" sz="2000" i="1">
                                  <a:effectLst/>
                                  <a:latin typeface="Cambria Math" panose="02040503050406030204" pitchFamily="18" charset="0"/>
                                  <a:ea typeface="Times New Roman" panose="02020603050405020304" pitchFamily="18" charset="0"/>
                                  <a:cs typeface="Arial" panose="020B0604020202020204" pitchFamily="34" charset="0"/>
                                </a:rPr>
                                <m:t>3</m:t>
                              </m:r>
                            </m:sup>
                          </m:sSubSup>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r>
                                <a:rPr lang="en-US" sz="2000" i="1">
                                  <a:effectLst/>
                                  <a:latin typeface="Cambria Math" panose="02040503050406030204" pitchFamily="18" charset="0"/>
                                  <a:ea typeface="Times New Roman" panose="02020603050405020304" pitchFamily="18" charset="0"/>
                                  <a:cs typeface="Arial" panose="020B0604020202020204" pitchFamily="34" charset="0"/>
                                </a:rPr>
                                <m:t>𝑏</m:t>
                              </m:r>
                            </m:sub>
                          </m:sSub>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𝐶</m:t>
                              </m:r>
                            </m:sub>
                          </m:sSub>
                        </m:e>
                      </m:eqArr>
                    </m:oMath>
                  </m:oMathPara>
                </a14:m>
                <a:endParaRPr lang="en-US" sz="2000" dirty="0"/>
              </a:p>
            </p:txBody>
          </p:sp>
        </mc:Choice>
        <mc:Fallback xmlns="">
          <p:sp>
            <p:nvSpPr>
              <p:cNvPr id="20" name="TextBox 19">
                <a:extLst>
                  <a:ext uri="{FF2B5EF4-FFF2-40B4-BE49-F238E27FC236}">
                    <a16:creationId xmlns:a16="http://schemas.microsoft.com/office/drawing/2014/main" id="{35FBFD61-55DE-5D29-78EE-8B680E33DF81}"/>
                  </a:ext>
                </a:extLst>
              </p:cNvPr>
              <p:cNvSpPr txBox="1">
                <a:spLocks noRot="1" noChangeAspect="1" noMove="1" noResize="1" noEditPoints="1" noAdjustHandles="1" noChangeArrowheads="1" noChangeShapeType="1" noTextEdit="1"/>
              </p:cNvSpPr>
              <p:nvPr/>
            </p:nvSpPr>
            <p:spPr>
              <a:xfrm>
                <a:off x="2886521" y="874385"/>
                <a:ext cx="3291029" cy="899798"/>
              </a:xfrm>
              <a:prstGeom prst="rect">
                <a:avLst/>
              </a:prstGeom>
              <a:blipFill>
                <a:blip r:embed="rId7"/>
                <a:stretch>
                  <a:fillRect/>
                </a:stretch>
              </a:blipFill>
            </p:spPr>
            <p:txBody>
              <a:bodyPr/>
              <a:lstStyle/>
              <a:p>
                <a:r>
                  <a:rPr lang="en-US">
                    <a:noFill/>
                  </a:rPr>
                  <a:t> </a:t>
                </a:r>
              </a:p>
            </p:txBody>
          </p:sp>
        </mc:Fallback>
      </mc:AlternateContent>
      <p:pic>
        <p:nvPicPr>
          <p:cNvPr id="21" name="Picture 20" descr="A black and white drawing of a tank&#10;&#10;AI-generated content may be incorrect.">
            <a:extLst>
              <a:ext uri="{FF2B5EF4-FFF2-40B4-BE49-F238E27FC236}">
                <a16:creationId xmlns:a16="http://schemas.microsoft.com/office/drawing/2014/main" id="{497A1326-2FA3-F931-9AEE-121977017A1A}"/>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4922" b="89933" l="9756" r="89973">
                        <a14:foregroundMark x1="49322" y1="4922" x2="49322" y2="4922"/>
                        <a14:foregroundMark x1="88889" y1="49217" x2="88889" y2="49217"/>
                        <a14:backgroundMark x1="84282" y1="84564" x2="83740" y2="87472"/>
                      </a14:backgroundRemoval>
                    </a14:imgEffect>
                  </a14:imgLayer>
                </a14:imgProps>
              </a:ext>
              <a:ext uri="{28A0092B-C50C-407E-A947-70E740481C1C}">
                <a14:useLocalDpi xmlns:a14="http://schemas.microsoft.com/office/drawing/2010/main" val="0"/>
              </a:ext>
            </a:extLst>
          </a:blip>
          <a:stretch>
            <a:fillRect/>
          </a:stretch>
        </p:blipFill>
        <p:spPr>
          <a:xfrm>
            <a:off x="979757" y="1056596"/>
            <a:ext cx="2041409" cy="247277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210FE34-5ECF-94B7-92A3-2648F9D5F0FC}"/>
                  </a:ext>
                </a:extLst>
              </p:cNvPr>
              <p:cNvSpPr txBox="1"/>
              <p:nvPr/>
            </p:nvSpPr>
            <p:spPr>
              <a:xfrm>
                <a:off x="8606672" y="195116"/>
                <a:ext cx="3073138" cy="679269"/>
              </a:xfrm>
              <a:prstGeom prst="rect">
                <a:avLst/>
              </a:prstGeom>
            </p:spPr>
            <p:txBody>
              <a:bodyPr vert="horz" wrap="square" lIns="91440" tIns="45720" rIns="91440" bIns="45720" rtlCol="0">
                <a:noAutofit/>
              </a:bodyPr>
              <a:lstStyle/>
              <a:p>
                <a:r>
                  <a:rPr lang="en-US" sz="1400" b="1" dirty="0"/>
                  <a:t>Given:</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A</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B</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C</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U</m:t>
                        </m:r>
                      </m:e>
                      <m:sub>
                        <m:r>
                          <a:rPr lang="en-US" sz="1400" b="0" i="0" smtClean="0">
                            <a:latin typeface="Cambria Math" panose="02040503050406030204" pitchFamily="18" charset="0"/>
                          </a:rPr>
                          <m:t>0,…,59</m:t>
                        </m:r>
                      </m:sub>
                    </m:sSub>
                  </m:oMath>
                </a14:m>
                <a:endParaRPr lang="en-US" sz="1400" dirty="0"/>
              </a:p>
              <a:p>
                <a:r>
                  <a:rPr lang="en-US" sz="1400" b="1" dirty="0"/>
                  <a:t>Predict:</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𝑖</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𝑖</m:t>
                        </m:r>
                        <m:r>
                          <a:rPr lang="en-US" sz="1400" b="0" i="1" smtClean="0">
                            <a:latin typeface="Cambria Math" panose="02040503050406030204" pitchFamily="18" charset="0"/>
                          </a:rPr>
                          <m:t>,60</m:t>
                        </m:r>
                      </m:sub>
                    </m:sSub>
                  </m:oMath>
                </a14:m>
                <a:endParaRPr lang="en-US" sz="1400" dirty="0"/>
              </a:p>
              <a:p>
                <a:r>
                  <a:rPr lang="en-US" sz="1400" b="1" dirty="0" err="1"/>
                  <a:t>Source→Target</a:t>
                </a:r>
                <a:r>
                  <a:rPr lang="en-US" sz="1400" b="1" dirty="0"/>
                  <a:t>:</a:t>
                </a:r>
                <a:r>
                  <a:rPr lang="en-US" sz="1400" dirty="0"/>
                  <a:t> Reactor Volume </a:t>
                </a:r>
                <a14:m>
                  <m:oMath xmlns:m="http://schemas.openxmlformats.org/officeDocument/2006/math">
                    <m:r>
                      <m:rPr>
                        <m:sty m:val="p"/>
                      </m:rPr>
                      <a:rPr lang="en-US" sz="1400" b="0" i="0" smtClean="0">
                        <a:latin typeface="Cambria Math" panose="02040503050406030204" pitchFamily="18" charset="0"/>
                      </a:rPr>
                      <m:t>Δ</m:t>
                    </m:r>
                    <m:r>
                      <a:rPr lang="en-US" sz="1400" b="0" i="0" smtClean="0">
                        <a:latin typeface="Cambria Math" panose="02040503050406030204" pitchFamily="18" charset="0"/>
                      </a:rPr>
                      <m:t>20%</m:t>
                    </m:r>
                  </m:oMath>
                </a14:m>
                <a:endParaRPr lang="en-US" sz="1400" b="1" dirty="0"/>
              </a:p>
            </p:txBody>
          </p:sp>
        </mc:Choice>
        <mc:Fallback xmlns="">
          <p:sp>
            <p:nvSpPr>
              <p:cNvPr id="25" name="TextBox 24">
                <a:extLst>
                  <a:ext uri="{FF2B5EF4-FFF2-40B4-BE49-F238E27FC236}">
                    <a16:creationId xmlns:a16="http://schemas.microsoft.com/office/drawing/2014/main" id="{5210FE34-5ECF-94B7-92A3-2648F9D5F0FC}"/>
                  </a:ext>
                </a:extLst>
              </p:cNvPr>
              <p:cNvSpPr txBox="1">
                <a:spLocks noRot="1" noChangeAspect="1" noMove="1" noResize="1" noEditPoints="1" noAdjustHandles="1" noChangeArrowheads="1" noChangeShapeType="1" noTextEdit="1"/>
              </p:cNvSpPr>
              <p:nvPr/>
            </p:nvSpPr>
            <p:spPr>
              <a:xfrm>
                <a:off x="8606672" y="195116"/>
                <a:ext cx="3073138" cy="679269"/>
              </a:xfrm>
              <a:prstGeom prst="rect">
                <a:avLst/>
              </a:prstGeom>
              <a:blipFill>
                <a:blip r:embed="rId10"/>
                <a:stretch>
                  <a:fillRect l="-595" t="-901" b="-207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CB4853-508D-9679-3182-274F0DEC6741}"/>
                  </a:ext>
                </a:extLst>
              </p:cNvPr>
              <p:cNvSpPr txBox="1"/>
              <p:nvPr/>
            </p:nvSpPr>
            <p:spPr>
              <a:xfrm>
                <a:off x="381000" y="3440540"/>
                <a:ext cx="5555362" cy="1938992"/>
              </a:xfrm>
              <a:prstGeom prst="rect">
                <a:avLst/>
              </a:prstGeom>
              <a:noFill/>
            </p:spPr>
            <p:txBody>
              <a:bodyPr wrap="square" rtlCol="0">
                <a:spAutoFit/>
              </a:bodyPr>
              <a:lstStyle/>
              <a:p>
                <a:r>
                  <a:rPr lang="en-US" sz="2000" b="1" dirty="0"/>
                  <a:t>Source System</a:t>
                </a:r>
                <a:endParaRPr lang="en-US" sz="2000" dirty="0"/>
              </a:p>
              <a:p>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dim</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𝑆</m:t>
                                </m:r>
                              </m:sub>
                            </m:sSub>
                          </m:e>
                        </m:d>
                      </m:e>
                    </m:func>
                    <m:r>
                      <a:rPr lang="en-US" sz="2000" b="0" i="1" smtClean="0">
                        <a:latin typeface="Cambria Math" panose="02040503050406030204" pitchFamily="18" charset="0"/>
                      </a:rPr>
                      <m:t>=</m:t>
                    </m:r>
                  </m:oMath>
                </a14:m>
                <a:r>
                  <a:rPr lang="en-US" sz="2000" dirty="0"/>
                  <a:t>1 year of data</a:t>
                </a:r>
              </a:p>
              <a:p>
                <a:r>
                  <a:rPr lang="en-US" sz="2000" b="1" dirty="0"/>
                  <a:t>Target System</a:t>
                </a:r>
              </a:p>
              <a:p>
                <a:r>
                  <a:rPr lang="en-US" sz="2000" dirty="0"/>
                  <a:t>Reactor Volume </a:t>
                </a:r>
                <a14:m>
                  <m:oMath xmlns:m="http://schemas.openxmlformats.org/officeDocument/2006/math">
                    <m:r>
                      <m:rPr>
                        <m:sty m:val="p"/>
                      </m:rPr>
                      <a:rPr lang="en-US" sz="2000">
                        <a:latin typeface="Cambria Math" panose="02040503050406030204" pitchFamily="18" charset="0"/>
                      </a:rPr>
                      <m:t>Δ</m:t>
                    </m:r>
                    <m:r>
                      <a:rPr lang="en-US" sz="2000">
                        <a:latin typeface="Cambria Math" panose="02040503050406030204" pitchFamily="18" charset="0"/>
                      </a:rPr>
                      <m:t>20%</m:t>
                    </m:r>
                  </m:oMath>
                </a14:m>
                <a:endParaRPr lang="en-US" sz="2000" dirty="0"/>
              </a:p>
              <a:p>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dim</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b="0" i="1" smtClean="0">
                                    <a:latin typeface="Cambria Math" panose="02040503050406030204" pitchFamily="18" charset="0"/>
                                  </a:rPr>
                                  <m:t>𝑇</m:t>
                                </m:r>
                              </m:sub>
                            </m:sSub>
                          </m:e>
                        </m:d>
                        <m:r>
                          <a:rPr lang="en-US" sz="2000" b="0" i="1" smtClean="0">
                            <a:latin typeface="Cambria Math" panose="02040503050406030204" pitchFamily="18" charset="0"/>
                          </a:rPr>
                          <m:t>=</m:t>
                        </m:r>
                      </m:e>
                    </m:func>
                    <m:r>
                      <a:rPr lang="en-US" sz="2000" i="1">
                        <a:latin typeface="Cambria Math" panose="02040503050406030204" pitchFamily="18" charset="0"/>
                      </a:rPr>
                      <m:t> </m:t>
                    </m:r>
                  </m:oMath>
                </a14:m>
                <a:r>
                  <a:rPr lang="en-US" sz="2000" dirty="0"/>
                  <a:t>One day of training data</a:t>
                </a:r>
              </a:p>
              <a:p>
                <a:r>
                  <a:rPr lang="en-US" sz="2000" dirty="0"/>
                  <a:t>Evaluated on remaining 363 days</a:t>
                </a:r>
              </a:p>
            </p:txBody>
          </p:sp>
        </mc:Choice>
        <mc:Fallback xmlns="">
          <p:sp>
            <p:nvSpPr>
              <p:cNvPr id="3" name="TextBox 2">
                <a:extLst>
                  <a:ext uri="{FF2B5EF4-FFF2-40B4-BE49-F238E27FC236}">
                    <a16:creationId xmlns:a16="http://schemas.microsoft.com/office/drawing/2014/main" id="{96CB4853-508D-9679-3182-274F0DEC6741}"/>
                  </a:ext>
                </a:extLst>
              </p:cNvPr>
              <p:cNvSpPr txBox="1">
                <a:spLocks noRot="1" noChangeAspect="1" noMove="1" noResize="1" noEditPoints="1" noAdjustHandles="1" noChangeArrowheads="1" noChangeShapeType="1" noTextEdit="1"/>
              </p:cNvSpPr>
              <p:nvPr/>
            </p:nvSpPr>
            <p:spPr>
              <a:xfrm>
                <a:off x="381000" y="3440540"/>
                <a:ext cx="5555362" cy="1938992"/>
              </a:xfrm>
              <a:prstGeom prst="rect">
                <a:avLst/>
              </a:prstGeom>
              <a:blipFill>
                <a:blip r:embed="rId11"/>
                <a:stretch>
                  <a:fillRect l="-1207" t="-1572" b="-4717"/>
                </a:stretch>
              </a:blipFill>
            </p:spPr>
            <p:txBody>
              <a:bodyPr/>
              <a:lstStyle/>
              <a:p>
                <a:r>
                  <a:rPr lang="en-US">
                    <a:noFill/>
                  </a:rPr>
                  <a:t> </a:t>
                </a:r>
              </a:p>
            </p:txBody>
          </p:sp>
        </mc:Fallback>
      </mc:AlternateContent>
      <p:pic>
        <p:nvPicPr>
          <p:cNvPr id="9" name="Picture 8" descr="A comparison of a graph&#10;&#10;AI-generated content may be incorrect.">
            <a:extLst>
              <a:ext uri="{FF2B5EF4-FFF2-40B4-BE49-F238E27FC236}">
                <a16:creationId xmlns:a16="http://schemas.microsoft.com/office/drawing/2014/main" id="{EB717BFB-37C5-85E1-1A81-F3E1B76532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89320" y="1403543"/>
            <a:ext cx="6088624" cy="2601976"/>
          </a:xfrm>
          <a:prstGeom prst="rect">
            <a:avLst/>
          </a:prstGeom>
        </p:spPr>
      </p:pic>
      <p:sp>
        <p:nvSpPr>
          <p:cNvPr id="6" name="Rectangle 5">
            <a:extLst>
              <a:ext uri="{FF2B5EF4-FFF2-40B4-BE49-F238E27FC236}">
                <a16:creationId xmlns:a16="http://schemas.microsoft.com/office/drawing/2014/main" id="{8C178DB0-3F0C-D7DC-01CF-46467189B63C}"/>
              </a:ext>
            </a:extLst>
          </p:cNvPr>
          <p:cNvSpPr/>
          <p:nvPr/>
        </p:nvSpPr>
        <p:spPr>
          <a:xfrm>
            <a:off x="3074124" y="2927484"/>
            <a:ext cx="3005440" cy="1792541"/>
          </a:xfrm>
          <a:prstGeom prst="rect">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Use a 2-layer Neural ODE</a:t>
            </a:r>
          </a:p>
          <a:p>
            <a:pPr marL="342900" indent="-342900">
              <a:buFont typeface="Arial" panose="020B0604020202020204" pitchFamily="34" charset="0"/>
              <a:buChar char="•"/>
            </a:pPr>
            <a:r>
              <a:rPr lang="en-US" sz="2000" dirty="0"/>
              <a:t>16 neurons each layer</a:t>
            </a:r>
          </a:p>
          <a:p>
            <a:pPr marL="342900" indent="-342900">
              <a:buFont typeface="Arial" panose="020B0604020202020204" pitchFamily="34" charset="0"/>
              <a:buChar char="•"/>
            </a:pPr>
            <a:r>
              <a:rPr lang="en-US" sz="2000" dirty="0"/>
              <a:t>Sigmoid activation</a:t>
            </a:r>
          </a:p>
          <a:p>
            <a:pPr marL="342900" indent="-342900">
              <a:buFont typeface="Arial" panose="020B0604020202020204" pitchFamily="34" charset="0"/>
              <a:buChar char="•"/>
            </a:pPr>
            <a:r>
              <a:rPr lang="en-US" sz="2000" dirty="0"/>
              <a:t>419 trainable params </a:t>
            </a:r>
          </a:p>
        </p:txBody>
      </p:sp>
    </p:spTree>
    <p:extLst>
      <p:ext uri="{BB962C8B-B14F-4D97-AF65-F5344CB8AC3E}">
        <p14:creationId xmlns:p14="http://schemas.microsoft.com/office/powerpoint/2010/main" val="2260335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762A5-201C-DADA-EC84-ED4378F58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961C5-B6E2-1835-64DF-19F046234AD2}"/>
              </a:ext>
            </a:extLst>
          </p:cNvPr>
          <p:cNvSpPr>
            <a:spLocks noGrp="1"/>
          </p:cNvSpPr>
          <p:nvPr>
            <p:ph type="title"/>
          </p:nvPr>
        </p:nvSpPr>
        <p:spPr/>
        <p:txBody>
          <a:bodyPr/>
          <a:lstStyle/>
          <a:p>
            <a:r>
              <a:rPr lang="en-US" dirty="0"/>
              <a:t>Example: Official TWCCC CSTR </a:t>
            </a:r>
            <a:r>
              <a:rPr lang="en-US" dirty="0">
                <a:sym typeface="Wingdings" pitchFamily="2" charset="2"/>
              </a:rPr>
              <a:t></a:t>
            </a:r>
            <a:endParaRPr lang="en-US" dirty="0"/>
          </a:p>
        </p:txBody>
      </p:sp>
      <p:sp>
        <p:nvSpPr>
          <p:cNvPr id="4" name="Slide Number Placeholder 3">
            <a:extLst>
              <a:ext uri="{FF2B5EF4-FFF2-40B4-BE49-F238E27FC236}">
                <a16:creationId xmlns:a16="http://schemas.microsoft.com/office/drawing/2014/main" id="{066F70A1-5000-02B2-8BF0-4B6FFFBEF195}"/>
              </a:ext>
            </a:extLst>
          </p:cNvPr>
          <p:cNvSpPr>
            <a:spLocks noGrp="1"/>
          </p:cNvSpPr>
          <p:nvPr>
            <p:ph type="sldNum" sz="quarter" idx="12"/>
          </p:nvPr>
        </p:nvSpPr>
        <p:spPr/>
        <p:txBody>
          <a:bodyPr/>
          <a:lstStyle/>
          <a:p>
            <a:fld id="{1007560D-C660-4FEE-81F4-7F597AF5B804}" type="slidenum">
              <a:rPr lang="en-US" smtClean="0"/>
              <a:t>18</a:t>
            </a:fld>
            <a:endParaRPr lang="en-US" dirty="0"/>
          </a:p>
        </p:txBody>
      </p:sp>
      <p:sp>
        <p:nvSpPr>
          <p:cNvPr id="8" name="Rectangle 2">
            <a:extLst>
              <a:ext uri="{FF2B5EF4-FFF2-40B4-BE49-F238E27FC236}">
                <a16:creationId xmlns:a16="http://schemas.microsoft.com/office/drawing/2014/main" id="{6385FC81-7607-59D6-FFD8-17FEA1E96B13}"/>
              </a:ext>
            </a:extLst>
          </p:cNvPr>
          <p:cNvSpPr>
            <a:spLocks noChangeArrowheads="1"/>
          </p:cNvSpPr>
          <p:nvPr/>
        </p:nvSpPr>
        <p:spPr bwMode="auto">
          <a:xfrm rot="10800000" flipV="1">
            <a:off x="-32871" y="5964468"/>
            <a:ext cx="12224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[1] Kumar, P., &amp; Rawlings, J. B. (2023). Structured nonlinear process modeling using neural networks and application to economic optimization. </a:t>
            </a:r>
            <a:r>
              <a:rPr kumimoji="0" lang="en-US" altLang="en-US" sz="1400" b="0" i="1" u="none" strike="noStrike" cap="none" normalizeH="0" baseline="0" dirty="0">
                <a:ln>
                  <a:noFill/>
                </a:ln>
                <a:solidFill>
                  <a:schemeClr val="tx1"/>
                </a:solidFill>
                <a:effectLst/>
              </a:rPr>
              <a:t>Computers and Chemical Engineering</a:t>
            </a:r>
            <a:r>
              <a:rPr kumimoji="0" lang="en-US" altLang="en-US" sz="1400" b="0" i="0" u="none" strike="noStrike" cap="none" normalizeH="0" baseline="0" dirty="0">
                <a:ln>
                  <a:noFill/>
                </a:ln>
                <a:solidFill>
                  <a:schemeClr val="tx1"/>
                </a:solidFill>
                <a:effectLst/>
              </a:rPr>
              <a:t>, </a:t>
            </a:r>
            <a:r>
              <a:rPr kumimoji="0" lang="en-US" altLang="en-US" sz="1400" b="0" i="1" u="none" strike="noStrike" cap="none" normalizeH="0" baseline="0" dirty="0">
                <a:ln>
                  <a:noFill/>
                </a:ln>
                <a:solidFill>
                  <a:schemeClr val="tx1"/>
                </a:solidFill>
                <a:effectLst/>
              </a:rPr>
              <a:t>177</a:t>
            </a:r>
            <a:r>
              <a:rPr kumimoji="0" lang="en-US" altLang="en-US" sz="1400" b="0" i="0" u="none" strike="noStrike" cap="none" normalizeH="0" baseline="0" dirty="0">
                <a:ln>
                  <a:noFill/>
                </a:ln>
                <a:solidFill>
                  <a:schemeClr val="tx1"/>
                </a:solidFill>
                <a:effectLst/>
              </a:rPr>
              <a:t>. https://doi.org/10.1016/j.compchemeng.2023.108314</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56021B-90C5-07BA-FEA6-C628FD511997}"/>
                  </a:ext>
                </a:extLst>
              </p:cNvPr>
              <p:cNvSpPr txBox="1"/>
              <p:nvPr/>
            </p:nvSpPr>
            <p:spPr>
              <a:xfrm>
                <a:off x="3628489" y="1928712"/>
                <a:ext cx="443326"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2" name="TextBox 11">
                <a:extLst>
                  <a:ext uri="{FF2B5EF4-FFF2-40B4-BE49-F238E27FC236}">
                    <a16:creationId xmlns:a16="http://schemas.microsoft.com/office/drawing/2014/main" id="{D856021B-90C5-07BA-FEA6-C628FD511997}"/>
                  </a:ext>
                </a:extLst>
              </p:cNvPr>
              <p:cNvSpPr txBox="1">
                <a:spLocks noRot="1" noChangeAspect="1" noMove="1" noResize="1" noEditPoints="1" noAdjustHandles="1" noChangeArrowheads="1" noChangeShapeType="1" noTextEdit="1"/>
              </p:cNvSpPr>
              <p:nvPr/>
            </p:nvSpPr>
            <p:spPr>
              <a:xfrm>
                <a:off x="3628489" y="1928712"/>
                <a:ext cx="443326" cy="321178"/>
              </a:xfrm>
              <a:prstGeom prst="rect">
                <a:avLst/>
              </a:prstGeom>
              <a:blipFill>
                <a:blip r:embed="rId4"/>
                <a:stretch>
                  <a:fillRect l="-12329" r="-2740"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ED62D7-910F-AE0B-98AE-F6A8483B3B57}"/>
                  </a:ext>
                </a:extLst>
              </p:cNvPr>
              <p:cNvSpPr txBox="1"/>
              <p:nvPr/>
            </p:nvSpPr>
            <p:spPr>
              <a:xfrm>
                <a:off x="3611462" y="2238374"/>
                <a:ext cx="462499"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3" name="TextBox 12">
                <a:extLst>
                  <a:ext uri="{FF2B5EF4-FFF2-40B4-BE49-F238E27FC236}">
                    <a16:creationId xmlns:a16="http://schemas.microsoft.com/office/drawing/2014/main" id="{EAED62D7-910F-AE0B-98AE-F6A8483B3B57}"/>
                  </a:ext>
                </a:extLst>
              </p:cNvPr>
              <p:cNvSpPr txBox="1">
                <a:spLocks noRot="1" noChangeAspect="1" noMove="1" noResize="1" noEditPoints="1" noAdjustHandles="1" noChangeArrowheads="1" noChangeShapeType="1" noTextEdit="1"/>
              </p:cNvSpPr>
              <p:nvPr/>
            </p:nvSpPr>
            <p:spPr>
              <a:xfrm>
                <a:off x="3611462" y="2238374"/>
                <a:ext cx="462499" cy="321178"/>
              </a:xfrm>
              <a:prstGeom prst="rect">
                <a:avLst/>
              </a:prstGeom>
              <a:blipFill>
                <a:blip r:embed="rId5"/>
                <a:stretch>
                  <a:fillRect l="-11842" r="-2632"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302523B-8A51-8753-A5F3-B6ACA0AE672A}"/>
                  </a:ext>
                </a:extLst>
              </p:cNvPr>
              <p:cNvSpPr txBox="1"/>
              <p:nvPr/>
            </p:nvSpPr>
            <p:spPr>
              <a:xfrm>
                <a:off x="3616113" y="2548036"/>
                <a:ext cx="452880"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4" name="TextBox 13">
                <a:extLst>
                  <a:ext uri="{FF2B5EF4-FFF2-40B4-BE49-F238E27FC236}">
                    <a16:creationId xmlns:a16="http://schemas.microsoft.com/office/drawing/2014/main" id="{C302523B-8A51-8753-A5F3-B6ACA0AE672A}"/>
                  </a:ext>
                </a:extLst>
              </p:cNvPr>
              <p:cNvSpPr txBox="1">
                <a:spLocks noRot="1" noChangeAspect="1" noMove="1" noResize="1" noEditPoints="1" noAdjustHandles="1" noChangeArrowheads="1" noChangeShapeType="1" noTextEdit="1"/>
              </p:cNvSpPr>
              <p:nvPr/>
            </p:nvSpPr>
            <p:spPr>
              <a:xfrm>
                <a:off x="3616113" y="2548036"/>
                <a:ext cx="452880" cy="321178"/>
              </a:xfrm>
              <a:prstGeom prst="rect">
                <a:avLst/>
              </a:prstGeom>
              <a:blipFill>
                <a:blip r:embed="rId6"/>
                <a:stretch>
                  <a:fillRect l="-12162" r="-2703" b="-1132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EC78F6F-183D-FAE8-EBC7-1D9CE6B4186F}"/>
              </a:ext>
            </a:extLst>
          </p:cNvPr>
          <p:cNvCxnSpPr>
            <a:cxnSpLocks/>
          </p:cNvCxnSpPr>
          <p:nvPr/>
        </p:nvCxnSpPr>
        <p:spPr>
          <a:xfrm>
            <a:off x="484055" y="2121413"/>
            <a:ext cx="87087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C668773-4B15-88B9-AF47-85BBB669CE71}"/>
                  </a:ext>
                </a:extLst>
              </p:cNvPr>
              <p:cNvSpPr txBox="1"/>
              <p:nvPr/>
            </p:nvSpPr>
            <p:spPr>
              <a:xfrm>
                <a:off x="446357" y="1637470"/>
                <a:ext cx="762000" cy="424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𝐴𝑓</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dirty="0"/>
              </a:p>
            </p:txBody>
          </p:sp>
        </mc:Choice>
        <mc:Fallback xmlns="">
          <p:sp>
            <p:nvSpPr>
              <p:cNvPr id="16" name="TextBox 15">
                <a:extLst>
                  <a:ext uri="{FF2B5EF4-FFF2-40B4-BE49-F238E27FC236}">
                    <a16:creationId xmlns:a16="http://schemas.microsoft.com/office/drawing/2014/main" id="{FC668773-4B15-88B9-AF47-85BBB669CE71}"/>
                  </a:ext>
                </a:extLst>
              </p:cNvPr>
              <p:cNvSpPr txBox="1">
                <a:spLocks noRot="1" noChangeAspect="1" noMove="1" noResize="1" noEditPoints="1" noAdjustHandles="1" noChangeArrowheads="1" noChangeShapeType="1" noTextEdit="1"/>
              </p:cNvSpPr>
              <p:nvPr/>
            </p:nvSpPr>
            <p:spPr>
              <a:xfrm>
                <a:off x="446357" y="1637470"/>
                <a:ext cx="762000" cy="424732"/>
              </a:xfrm>
              <a:prstGeom prst="rect">
                <a:avLst/>
              </a:prstGeom>
              <a:blipFill>
                <a:blip r:embed="rId7"/>
                <a:stretch>
                  <a:fillRect b="-1014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E177E4B1-FED9-B2DA-C1A7-732AB0749A2D}"/>
              </a:ext>
            </a:extLst>
          </p:cNvPr>
          <p:cNvCxnSpPr>
            <a:cxnSpLocks/>
          </p:cNvCxnSpPr>
          <p:nvPr/>
        </p:nvCxnSpPr>
        <p:spPr>
          <a:xfrm>
            <a:off x="3021166" y="21584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250D71-D530-232E-6B8A-609F84A57E48}"/>
              </a:ext>
            </a:extLst>
          </p:cNvPr>
          <p:cNvCxnSpPr>
            <a:cxnSpLocks/>
          </p:cNvCxnSpPr>
          <p:nvPr/>
        </p:nvCxnSpPr>
        <p:spPr>
          <a:xfrm>
            <a:off x="2998306" y="24632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7CF6EAD-9E00-C97C-FFF3-C20FA3E0CD0E}"/>
              </a:ext>
            </a:extLst>
          </p:cNvPr>
          <p:cNvCxnSpPr>
            <a:cxnSpLocks/>
          </p:cNvCxnSpPr>
          <p:nvPr/>
        </p:nvCxnSpPr>
        <p:spPr>
          <a:xfrm>
            <a:off x="2998306" y="2768076"/>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D51E0B2-5B37-5CB7-906D-CB74C68BD4E3}"/>
                  </a:ext>
                </a:extLst>
              </p:cNvPr>
              <p:cNvSpPr txBox="1"/>
              <p:nvPr/>
            </p:nvSpPr>
            <p:spPr>
              <a:xfrm>
                <a:off x="2886521" y="874385"/>
                <a:ext cx="3291029" cy="899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effectLst/>
                              <a:latin typeface="Cambria Math" panose="02040503050406030204" pitchFamily="18" charset="0"/>
                              <a:ea typeface="Times New Roman" panose="02020603050405020304" pitchFamily="18" charset="0"/>
                            </a:rPr>
                          </m:ctrlPr>
                        </m:eqArr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A</m:t>
                          </m:r>
                          <m:limUpp>
                            <m:limUppPr>
                              <m:ctrlPr>
                                <a:rPr lang="en-US" sz="2000" i="1">
                                  <a:effectLst/>
                                  <a:latin typeface="Cambria Math" panose="02040503050406030204" pitchFamily="18" charset="0"/>
                                  <a:ea typeface="Times New Roman" panose="02020603050405020304" pitchFamily="18" charset="0"/>
                                </a:rPr>
                              </m:ctrlPr>
                            </m:limUppPr>
                            <m:e>
                              <m:r>
                                <a:rPr lang="en-US" sz="2000" i="1">
                                  <a:effectLst/>
                                  <a:latin typeface="Cambria Math" panose="02040503050406030204" pitchFamily="18" charset="0"/>
                                  <a:ea typeface="Times New Roman" panose="02020603050405020304" pitchFamily="18" charset="0"/>
                                  <a:cs typeface="Arial" panose="020B0604020202020204" pitchFamily="34" charset="0"/>
                                </a:rPr>
                                <m:t>→</m:t>
                              </m:r>
                            </m:e>
                            <m:lim>
                              <m:phant>
                                <m:phantPr>
                                  <m:ctrlPr>
                                    <a:rPr lang="en-US" sz="2000" i="1">
                                      <a:effectLst/>
                                      <a:latin typeface="Cambria Math" panose="02040503050406030204" pitchFamily="18" charset="0"/>
                                      <a:ea typeface="Times New Roman" panose="02020603050405020304" pitchFamily="18" charset="0"/>
                                    </a:rPr>
                                  </m:ctrlPr>
                                </m:phantPr>
                                <m:e>
                                  <m:sSub>
                                    <m:sSubPr>
                                      <m:ctrlPr>
                                        <a:rPr lang="en-US" sz="2000" i="1">
                                          <a:effectLst/>
                                          <a:latin typeface="Cambria Math" panose="02040503050406030204" pitchFamily="18" charset="0"/>
                                          <a:ea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r</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e>
                              </m:phant>
                            </m:lim>
                          </m:limUpp>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B</m:t>
                          </m:r>
                          <m:r>
                            <a:rPr lang="en-US" sz="2000" i="1">
                              <a:effectLst/>
                              <a:latin typeface="Cambria Math" panose="02040503050406030204" pitchFamily="18" charset="0"/>
                              <a:ea typeface="Times New Roman" panose="02020603050405020304" pitchFamily="18" charset="0"/>
                              <a:cs typeface="Arial" panose="020B0604020202020204" pitchFamily="34" charset="0"/>
                            </a:rPr>
                            <m:t>,&amp;</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𝑟</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1</m:t>
                              </m:r>
                            </m:sub>
                          </m:sSub>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𝐴</m:t>
                              </m:r>
                            </m:sub>
                          </m:sSub>
                        </m:e>
                        <m:e>
                          <m:r>
                            <a:rPr lang="en-US" sz="2000" i="1">
                              <a:effectLst/>
                              <a:latin typeface="Cambria Math" panose="02040503050406030204" pitchFamily="18" charset="0"/>
                              <a:ea typeface="Times New Roman" panose="02020603050405020304" pitchFamily="18" charset="0"/>
                              <a:cs typeface="Arial" panose="020B0604020202020204" pitchFamily="34" charset="0"/>
                            </a:rPr>
                            <m:t>3</m:t>
                          </m:r>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B</m:t>
                          </m:r>
                          <m:limUpp>
                            <m:limUppPr>
                              <m:ctrlPr>
                                <a:rPr lang="en-US" sz="2000" i="1">
                                  <a:effectLst/>
                                  <a:latin typeface="Cambria Math" panose="02040503050406030204" pitchFamily="18" charset="0"/>
                                  <a:ea typeface="Times New Roman" panose="02020603050405020304" pitchFamily="18" charset="0"/>
                                </a:rPr>
                              </m:ctrlPr>
                            </m:limUppPr>
                            <m:e>
                              <m:r>
                                <a:rPr lang="en-US" sz="2000" i="1">
                                  <a:effectLst/>
                                  <a:latin typeface="Cambria Math" panose="02040503050406030204" pitchFamily="18" charset="0"/>
                                  <a:ea typeface="Times New Roman" panose="02020603050405020304" pitchFamily="18" charset="0"/>
                                  <a:cs typeface="Arial" panose="020B0604020202020204" pitchFamily="34" charset="0"/>
                                </a:rPr>
                                <m:t>↔</m:t>
                              </m:r>
                            </m:e>
                            <m:lim>
                              <m:sSub>
                                <m:sSubPr>
                                  <m:ctrlPr>
                                    <a:rPr lang="en-US" sz="2000" i="1">
                                      <a:effectLst/>
                                      <a:latin typeface="Cambria Math" panose="02040503050406030204" pitchFamily="18" charset="0"/>
                                      <a:ea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r</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sub>
                              </m:sSub>
                            </m:lim>
                          </m:limUpp>
                          <m:r>
                            <m:rPr>
                              <m:sty m:val="p"/>
                            </m:rPr>
                            <a:rPr lang="en-US" sz="2000">
                              <a:effectLst/>
                              <a:latin typeface="Cambria Math" panose="02040503050406030204" pitchFamily="18" charset="0"/>
                              <a:ea typeface="Times New Roman" panose="02020603050405020304" pitchFamily="18" charset="0"/>
                              <a:cs typeface="Arial" panose="020B0604020202020204" pitchFamily="34" charset="0"/>
                            </a:rPr>
                            <m:t>C</m:t>
                          </m:r>
                          <m:r>
                            <a:rPr lang="en-US" sz="2000" i="1">
                              <a:effectLst/>
                              <a:latin typeface="Cambria Math" panose="02040503050406030204" pitchFamily="18" charset="0"/>
                              <a:ea typeface="Times New Roman" panose="02020603050405020304" pitchFamily="18" charset="0"/>
                              <a:cs typeface="Arial" panose="020B0604020202020204" pitchFamily="34" charset="0"/>
                            </a:rPr>
                            <m:t>,&amp;</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𝑟</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sub>
                          </m:sSub>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r>
                                <a:rPr lang="en-US" sz="2000" i="1">
                                  <a:effectLst/>
                                  <a:latin typeface="Cambria Math" panose="02040503050406030204" pitchFamily="18" charset="0"/>
                                  <a:ea typeface="Times New Roman" panose="02020603050405020304" pitchFamily="18" charset="0"/>
                                  <a:cs typeface="Arial" panose="020B0604020202020204" pitchFamily="34" charset="0"/>
                                </a:rPr>
                                <m:t>𝑓</m:t>
                              </m:r>
                            </m:sub>
                          </m:sSub>
                          <m:sSubSup>
                            <m:sSubSupPr>
                              <m:ctrlPr>
                                <a:rPr lang="en-US" sz="2000" i="1">
                                  <a:effectLst/>
                                  <a:latin typeface="Cambria Math" panose="02040503050406030204" pitchFamily="18" charset="0"/>
                                  <a:ea typeface="Times New Roman" panose="02020603050405020304" pitchFamily="18" charset="0"/>
                                </a:rPr>
                              </m:ctrlPr>
                            </m:sSubSup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𝐵</m:t>
                              </m:r>
                            </m:sub>
                            <m:sup>
                              <m:r>
                                <a:rPr lang="en-US" sz="2000" i="1">
                                  <a:effectLst/>
                                  <a:latin typeface="Cambria Math" panose="02040503050406030204" pitchFamily="18" charset="0"/>
                                  <a:ea typeface="Times New Roman" panose="02020603050405020304" pitchFamily="18" charset="0"/>
                                  <a:cs typeface="Arial" panose="020B0604020202020204" pitchFamily="34" charset="0"/>
                                </a:rPr>
                                <m:t>3</m:t>
                              </m:r>
                            </m:sup>
                          </m:sSubSup>
                          <m:r>
                            <a:rPr lang="en-US" sz="2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𝑘</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2</m:t>
                              </m:r>
                              <m:r>
                                <a:rPr lang="en-US" sz="2000" i="1">
                                  <a:effectLst/>
                                  <a:latin typeface="Cambria Math" panose="02040503050406030204" pitchFamily="18" charset="0"/>
                                  <a:ea typeface="Times New Roman" panose="02020603050405020304" pitchFamily="18" charset="0"/>
                                  <a:cs typeface="Arial" panose="020B0604020202020204" pitchFamily="34" charset="0"/>
                                </a:rPr>
                                <m:t>𝑏</m:t>
                              </m:r>
                            </m:sub>
                          </m:sSub>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2000" i="1">
                                  <a:effectLst/>
                                  <a:latin typeface="Cambria Math" panose="02040503050406030204" pitchFamily="18" charset="0"/>
                                  <a:ea typeface="Times New Roman" panose="02020603050405020304" pitchFamily="18" charset="0"/>
                                  <a:cs typeface="Arial" panose="020B0604020202020204" pitchFamily="34" charset="0"/>
                                </a:rPr>
                                <m:t>𝐶</m:t>
                              </m:r>
                            </m:sub>
                          </m:sSub>
                        </m:e>
                      </m:eqArr>
                    </m:oMath>
                  </m:oMathPara>
                </a14:m>
                <a:endParaRPr lang="en-US" sz="2000" dirty="0"/>
              </a:p>
            </p:txBody>
          </p:sp>
        </mc:Choice>
        <mc:Fallback xmlns="">
          <p:sp>
            <p:nvSpPr>
              <p:cNvPr id="20" name="TextBox 19">
                <a:extLst>
                  <a:ext uri="{FF2B5EF4-FFF2-40B4-BE49-F238E27FC236}">
                    <a16:creationId xmlns:a16="http://schemas.microsoft.com/office/drawing/2014/main" id="{AD51E0B2-5B37-5CB7-906D-CB74C68BD4E3}"/>
                  </a:ext>
                </a:extLst>
              </p:cNvPr>
              <p:cNvSpPr txBox="1">
                <a:spLocks noRot="1" noChangeAspect="1" noMove="1" noResize="1" noEditPoints="1" noAdjustHandles="1" noChangeArrowheads="1" noChangeShapeType="1" noTextEdit="1"/>
              </p:cNvSpPr>
              <p:nvPr/>
            </p:nvSpPr>
            <p:spPr>
              <a:xfrm>
                <a:off x="2886521" y="874385"/>
                <a:ext cx="3291029" cy="899798"/>
              </a:xfrm>
              <a:prstGeom prst="rect">
                <a:avLst/>
              </a:prstGeom>
              <a:blipFill>
                <a:blip r:embed="rId8"/>
                <a:stretch>
                  <a:fillRect/>
                </a:stretch>
              </a:blipFill>
            </p:spPr>
            <p:txBody>
              <a:bodyPr/>
              <a:lstStyle/>
              <a:p>
                <a:r>
                  <a:rPr lang="en-US">
                    <a:noFill/>
                  </a:rPr>
                  <a:t> </a:t>
                </a:r>
              </a:p>
            </p:txBody>
          </p:sp>
        </mc:Fallback>
      </mc:AlternateContent>
      <p:pic>
        <p:nvPicPr>
          <p:cNvPr id="21" name="Picture 20" descr="A black and white drawing of a tank&#10;&#10;AI-generated content may be incorrect.">
            <a:extLst>
              <a:ext uri="{FF2B5EF4-FFF2-40B4-BE49-F238E27FC236}">
                <a16:creationId xmlns:a16="http://schemas.microsoft.com/office/drawing/2014/main" id="{1EAE2E66-4D01-4F71-CCFE-F69834EC04C3}"/>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4922" b="89933" l="9756" r="89973">
                        <a14:foregroundMark x1="49322" y1="4922" x2="49322" y2="4922"/>
                        <a14:foregroundMark x1="88889" y1="49217" x2="88889" y2="49217"/>
                        <a14:backgroundMark x1="84282" y1="84564" x2="83740" y2="87472"/>
                      </a14:backgroundRemoval>
                    </a14:imgEffect>
                  </a14:imgLayer>
                </a14:imgProps>
              </a:ext>
              <a:ext uri="{28A0092B-C50C-407E-A947-70E740481C1C}">
                <a14:useLocalDpi xmlns:a14="http://schemas.microsoft.com/office/drawing/2010/main" val="0"/>
              </a:ext>
            </a:extLst>
          </a:blip>
          <a:stretch>
            <a:fillRect/>
          </a:stretch>
        </p:blipFill>
        <p:spPr>
          <a:xfrm>
            <a:off x="979757" y="1056596"/>
            <a:ext cx="2041409" cy="247277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D70EF05-BCEA-1F6D-AA65-0A1D31B7DC40}"/>
                  </a:ext>
                </a:extLst>
              </p:cNvPr>
              <p:cNvSpPr txBox="1"/>
              <p:nvPr/>
            </p:nvSpPr>
            <p:spPr>
              <a:xfrm>
                <a:off x="8606672" y="195116"/>
                <a:ext cx="3073138" cy="679269"/>
              </a:xfrm>
              <a:prstGeom prst="rect">
                <a:avLst/>
              </a:prstGeom>
            </p:spPr>
            <p:txBody>
              <a:bodyPr vert="horz" wrap="square" lIns="91440" tIns="45720" rIns="91440" bIns="45720" rtlCol="0">
                <a:noAutofit/>
              </a:bodyPr>
              <a:lstStyle/>
              <a:p>
                <a:r>
                  <a:rPr lang="en-US" sz="1400" b="1" dirty="0"/>
                  <a:t>Given:</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A</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B</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C</m:t>
                        </m:r>
                      </m:e>
                      <m:sub>
                        <m:r>
                          <m:rPr>
                            <m:sty m:val="p"/>
                          </m:rPr>
                          <a:rPr lang="en-US" sz="1400" b="0" i="0" smtClean="0">
                            <a:latin typeface="Cambria Math" panose="02040503050406030204" pitchFamily="18" charset="0"/>
                          </a:rPr>
                          <m:t>C</m:t>
                        </m:r>
                        <m:r>
                          <a:rPr lang="en-US" sz="1400" b="0" i="0"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U</m:t>
                        </m:r>
                      </m:e>
                      <m:sub>
                        <m:r>
                          <a:rPr lang="en-US" sz="1400" b="0" i="0" smtClean="0">
                            <a:latin typeface="Cambria Math" panose="02040503050406030204" pitchFamily="18" charset="0"/>
                          </a:rPr>
                          <m:t>0,…,59</m:t>
                        </m:r>
                      </m:sub>
                    </m:sSub>
                  </m:oMath>
                </a14:m>
                <a:endParaRPr lang="en-US" sz="1400" dirty="0"/>
              </a:p>
              <a:p>
                <a:r>
                  <a:rPr lang="en-US" sz="1400" b="1" dirty="0"/>
                  <a:t>Predict:</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𝑖</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𝑖</m:t>
                        </m:r>
                        <m:r>
                          <a:rPr lang="en-US" sz="1400" b="0" i="1" smtClean="0">
                            <a:latin typeface="Cambria Math" panose="02040503050406030204" pitchFamily="18" charset="0"/>
                          </a:rPr>
                          <m:t>,60</m:t>
                        </m:r>
                      </m:sub>
                    </m:sSub>
                  </m:oMath>
                </a14:m>
                <a:endParaRPr lang="en-US" sz="1400" dirty="0"/>
              </a:p>
              <a:p>
                <a:r>
                  <a:rPr lang="en-US" sz="1400" b="1" dirty="0" err="1"/>
                  <a:t>Source→Target</a:t>
                </a:r>
                <a:r>
                  <a:rPr lang="en-US" sz="1400" b="1" dirty="0"/>
                  <a:t>:</a:t>
                </a:r>
                <a:r>
                  <a:rPr lang="en-US" sz="1400" dirty="0"/>
                  <a:t> Reactor Volume </a:t>
                </a:r>
                <a14:m>
                  <m:oMath xmlns:m="http://schemas.openxmlformats.org/officeDocument/2006/math">
                    <m:r>
                      <m:rPr>
                        <m:sty m:val="p"/>
                      </m:rPr>
                      <a:rPr lang="en-US" sz="1400" b="0" i="0" smtClean="0">
                        <a:latin typeface="Cambria Math" panose="02040503050406030204" pitchFamily="18" charset="0"/>
                      </a:rPr>
                      <m:t>Δ</m:t>
                    </m:r>
                    <m:r>
                      <a:rPr lang="en-US" sz="1400" b="0" i="0" smtClean="0">
                        <a:latin typeface="Cambria Math" panose="02040503050406030204" pitchFamily="18" charset="0"/>
                      </a:rPr>
                      <m:t>20%</m:t>
                    </m:r>
                  </m:oMath>
                </a14:m>
                <a:endParaRPr lang="en-US" sz="1400" b="1" dirty="0"/>
              </a:p>
            </p:txBody>
          </p:sp>
        </mc:Choice>
        <mc:Fallback xmlns="">
          <p:sp>
            <p:nvSpPr>
              <p:cNvPr id="25" name="TextBox 24">
                <a:extLst>
                  <a:ext uri="{FF2B5EF4-FFF2-40B4-BE49-F238E27FC236}">
                    <a16:creationId xmlns:a16="http://schemas.microsoft.com/office/drawing/2014/main" id="{9D70EF05-BCEA-1F6D-AA65-0A1D31B7DC40}"/>
                  </a:ext>
                </a:extLst>
              </p:cNvPr>
              <p:cNvSpPr txBox="1">
                <a:spLocks noRot="1" noChangeAspect="1" noMove="1" noResize="1" noEditPoints="1" noAdjustHandles="1" noChangeArrowheads="1" noChangeShapeType="1" noTextEdit="1"/>
              </p:cNvSpPr>
              <p:nvPr/>
            </p:nvSpPr>
            <p:spPr>
              <a:xfrm>
                <a:off x="8606672" y="195116"/>
                <a:ext cx="3073138" cy="679269"/>
              </a:xfrm>
              <a:prstGeom prst="rect">
                <a:avLst/>
              </a:prstGeom>
              <a:blipFill>
                <a:blip r:embed="rId11"/>
                <a:stretch>
                  <a:fillRect l="-595" t="-901" b="-207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984E3D2-FB65-0B84-863C-E10782AE3055}"/>
                  </a:ext>
                </a:extLst>
              </p:cNvPr>
              <p:cNvSpPr txBox="1"/>
              <p:nvPr/>
            </p:nvSpPr>
            <p:spPr>
              <a:xfrm>
                <a:off x="381000" y="3440540"/>
                <a:ext cx="5555362" cy="1938992"/>
              </a:xfrm>
              <a:prstGeom prst="rect">
                <a:avLst/>
              </a:prstGeom>
              <a:noFill/>
            </p:spPr>
            <p:txBody>
              <a:bodyPr wrap="square" rtlCol="0">
                <a:spAutoFit/>
              </a:bodyPr>
              <a:lstStyle/>
              <a:p>
                <a:r>
                  <a:rPr lang="en-US" sz="2000" b="1" dirty="0"/>
                  <a:t>Source System</a:t>
                </a:r>
                <a:endParaRPr lang="en-US" sz="2000" dirty="0"/>
              </a:p>
              <a:p>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dim</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𝑆</m:t>
                                </m:r>
                              </m:sub>
                            </m:sSub>
                          </m:e>
                        </m:d>
                      </m:e>
                    </m:func>
                    <m:r>
                      <a:rPr lang="en-US" sz="2000" b="0" i="1" smtClean="0">
                        <a:latin typeface="Cambria Math" panose="02040503050406030204" pitchFamily="18" charset="0"/>
                      </a:rPr>
                      <m:t>=</m:t>
                    </m:r>
                  </m:oMath>
                </a14:m>
                <a:r>
                  <a:rPr lang="en-US" sz="2000" dirty="0"/>
                  <a:t>1 year of data</a:t>
                </a:r>
              </a:p>
              <a:p>
                <a:r>
                  <a:rPr lang="en-US" sz="2000" b="1" dirty="0"/>
                  <a:t>Target System</a:t>
                </a:r>
              </a:p>
              <a:p>
                <a:r>
                  <a:rPr lang="en-US" sz="2000" dirty="0"/>
                  <a:t>Reactor Volume </a:t>
                </a:r>
                <a14:m>
                  <m:oMath xmlns:m="http://schemas.openxmlformats.org/officeDocument/2006/math">
                    <m:r>
                      <m:rPr>
                        <m:sty m:val="p"/>
                      </m:rPr>
                      <a:rPr lang="en-US" sz="2000">
                        <a:latin typeface="Cambria Math" panose="02040503050406030204" pitchFamily="18" charset="0"/>
                      </a:rPr>
                      <m:t>Δ</m:t>
                    </m:r>
                    <m:r>
                      <a:rPr lang="en-US" sz="2000">
                        <a:latin typeface="Cambria Math" panose="02040503050406030204" pitchFamily="18" charset="0"/>
                      </a:rPr>
                      <m:t>20%</m:t>
                    </m:r>
                  </m:oMath>
                </a14:m>
                <a:endParaRPr lang="en-US" sz="2000" dirty="0"/>
              </a:p>
              <a:p>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dim</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b="0" i="1" smtClean="0">
                                    <a:latin typeface="Cambria Math" panose="02040503050406030204" pitchFamily="18" charset="0"/>
                                  </a:rPr>
                                  <m:t>𝑇</m:t>
                                </m:r>
                              </m:sub>
                            </m:sSub>
                          </m:e>
                        </m:d>
                        <m:r>
                          <a:rPr lang="en-US" sz="2000" b="0" i="1" smtClean="0">
                            <a:latin typeface="Cambria Math" panose="02040503050406030204" pitchFamily="18" charset="0"/>
                          </a:rPr>
                          <m:t>=</m:t>
                        </m:r>
                      </m:e>
                    </m:func>
                    <m:r>
                      <a:rPr lang="en-US" sz="2000" i="1">
                        <a:latin typeface="Cambria Math" panose="02040503050406030204" pitchFamily="18" charset="0"/>
                      </a:rPr>
                      <m:t> </m:t>
                    </m:r>
                  </m:oMath>
                </a14:m>
                <a:r>
                  <a:rPr lang="en-US" sz="2000" dirty="0"/>
                  <a:t>One day of training data</a:t>
                </a:r>
              </a:p>
              <a:p>
                <a:r>
                  <a:rPr lang="en-US" sz="2000" dirty="0"/>
                  <a:t>Evaluated on remaining 363 days</a:t>
                </a:r>
              </a:p>
            </p:txBody>
          </p:sp>
        </mc:Choice>
        <mc:Fallback xmlns="">
          <p:sp>
            <p:nvSpPr>
              <p:cNvPr id="3" name="TextBox 2">
                <a:extLst>
                  <a:ext uri="{FF2B5EF4-FFF2-40B4-BE49-F238E27FC236}">
                    <a16:creationId xmlns:a16="http://schemas.microsoft.com/office/drawing/2014/main" id="{9984E3D2-FB65-0B84-863C-E10782AE3055}"/>
                  </a:ext>
                </a:extLst>
              </p:cNvPr>
              <p:cNvSpPr txBox="1">
                <a:spLocks noRot="1" noChangeAspect="1" noMove="1" noResize="1" noEditPoints="1" noAdjustHandles="1" noChangeArrowheads="1" noChangeShapeType="1" noTextEdit="1"/>
              </p:cNvSpPr>
              <p:nvPr/>
            </p:nvSpPr>
            <p:spPr>
              <a:xfrm>
                <a:off x="381000" y="3440540"/>
                <a:ext cx="5555362" cy="1938992"/>
              </a:xfrm>
              <a:prstGeom prst="rect">
                <a:avLst/>
              </a:prstGeom>
              <a:blipFill>
                <a:blip r:embed="rId12"/>
                <a:stretch>
                  <a:fillRect l="-1207" t="-1572" b="-471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349FB2F-B577-85D6-630E-FD36B82CEB0C}"/>
              </a:ext>
            </a:extLst>
          </p:cNvPr>
          <p:cNvSpPr/>
          <p:nvPr/>
        </p:nvSpPr>
        <p:spPr>
          <a:xfrm>
            <a:off x="3074124" y="2927484"/>
            <a:ext cx="3005440" cy="1792541"/>
          </a:xfrm>
          <a:prstGeom prst="rect">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Use a 2-layer Neural ODE</a:t>
            </a:r>
          </a:p>
          <a:p>
            <a:pPr marL="342900" indent="-342900">
              <a:buFont typeface="Arial" panose="020B0604020202020204" pitchFamily="34" charset="0"/>
              <a:buChar char="•"/>
            </a:pPr>
            <a:r>
              <a:rPr lang="en-US" sz="2000" dirty="0"/>
              <a:t>16 neurons each layer</a:t>
            </a:r>
          </a:p>
          <a:p>
            <a:pPr marL="342900" indent="-342900">
              <a:buFont typeface="Arial" panose="020B0604020202020204" pitchFamily="34" charset="0"/>
              <a:buChar char="•"/>
            </a:pPr>
            <a:r>
              <a:rPr lang="en-US" sz="2000" dirty="0"/>
              <a:t>Sigmoid activation</a:t>
            </a:r>
          </a:p>
          <a:p>
            <a:pPr marL="342900" indent="-342900">
              <a:buFont typeface="Arial" panose="020B0604020202020204" pitchFamily="34" charset="0"/>
              <a:buChar char="•"/>
            </a:pPr>
            <a:r>
              <a:rPr lang="en-US" sz="2000" dirty="0"/>
              <a:t>419 trainable params </a:t>
            </a:r>
          </a:p>
        </p:txBody>
      </p:sp>
      <p:pic>
        <p:nvPicPr>
          <p:cNvPr id="24" name="Graphic 23">
            <a:extLst>
              <a:ext uri="{FF2B5EF4-FFF2-40B4-BE49-F238E27FC236}">
                <a16:creationId xmlns:a16="http://schemas.microsoft.com/office/drawing/2014/main" id="{BAC2E9A4-A05D-C1D3-CD48-B6216E293B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32522" y="1085241"/>
            <a:ext cx="5974232" cy="4978527"/>
          </a:xfrm>
          <a:prstGeom prst="rect">
            <a:avLst/>
          </a:prstGeom>
        </p:spPr>
      </p:pic>
    </p:spTree>
    <p:extLst>
      <p:ext uri="{BB962C8B-B14F-4D97-AF65-F5344CB8AC3E}">
        <p14:creationId xmlns:p14="http://schemas.microsoft.com/office/powerpoint/2010/main" val="1649575342"/>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0C72A-FFE9-3008-3743-532984C99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A4B89-C4EF-1814-7442-498BC8F54EEB}"/>
              </a:ext>
            </a:extLst>
          </p:cNvPr>
          <p:cNvSpPr>
            <a:spLocks noGrp="1"/>
          </p:cNvSpPr>
          <p:nvPr>
            <p:ph type="title"/>
          </p:nvPr>
        </p:nvSpPr>
        <p:spPr/>
        <p:txBody>
          <a:bodyPr/>
          <a:lstStyle/>
          <a:p>
            <a:r>
              <a:rPr lang="en-US" dirty="0"/>
              <a:t>Changes to the NN parameters are distributed through the model </a:t>
            </a:r>
          </a:p>
        </p:txBody>
      </p:sp>
      <p:sp>
        <p:nvSpPr>
          <p:cNvPr id="3" name="Slide Number Placeholder 2">
            <a:extLst>
              <a:ext uri="{FF2B5EF4-FFF2-40B4-BE49-F238E27FC236}">
                <a16:creationId xmlns:a16="http://schemas.microsoft.com/office/drawing/2014/main" id="{AB81F7ED-7AD4-E978-17E3-4EEB1B7271D1}"/>
              </a:ext>
            </a:extLst>
          </p:cNvPr>
          <p:cNvSpPr>
            <a:spLocks noGrp="1"/>
          </p:cNvSpPr>
          <p:nvPr>
            <p:ph type="sldNum" sz="quarter" idx="10"/>
          </p:nvPr>
        </p:nvSpPr>
        <p:spPr/>
        <p:txBody>
          <a:bodyPr/>
          <a:lstStyle/>
          <a:p>
            <a:fld id="{1007560D-C660-4FEE-81F4-7F597AF5B804}" type="slidenum">
              <a:rPr lang="en-US" smtClean="0"/>
              <a:pPr/>
              <a:t>19</a:t>
            </a:fld>
            <a:endParaRPr lang="en-US"/>
          </a:p>
        </p:txBody>
      </p:sp>
      <p:pic>
        <p:nvPicPr>
          <p:cNvPr id="10" name="Graphic 9">
            <a:extLst>
              <a:ext uri="{FF2B5EF4-FFF2-40B4-BE49-F238E27FC236}">
                <a16:creationId xmlns:a16="http://schemas.microsoft.com/office/drawing/2014/main" id="{EB60D740-AD4E-248B-C6CF-EF507E1D538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98151" y="918312"/>
            <a:ext cx="5995698" cy="2994416"/>
          </a:xfrm>
          <a:prstGeom prst="rect">
            <a:avLst/>
          </a:prstGeom>
        </p:spPr>
      </p:pic>
      <p:pic>
        <p:nvPicPr>
          <p:cNvPr id="12" name="Graphic 11">
            <a:extLst>
              <a:ext uri="{FF2B5EF4-FFF2-40B4-BE49-F238E27FC236}">
                <a16:creationId xmlns:a16="http://schemas.microsoft.com/office/drawing/2014/main" id="{114C623B-8989-0ECC-85B9-05F7A45A07C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22435" y="3371541"/>
            <a:ext cx="5971414" cy="2982287"/>
          </a:xfrm>
          <a:prstGeom prst="rect">
            <a:avLst/>
          </a:prstGeom>
        </p:spPr>
      </p:pic>
      <p:sp>
        <p:nvSpPr>
          <p:cNvPr id="13" name="TextBox 12">
            <a:extLst>
              <a:ext uri="{FF2B5EF4-FFF2-40B4-BE49-F238E27FC236}">
                <a16:creationId xmlns:a16="http://schemas.microsoft.com/office/drawing/2014/main" id="{6DD00C63-2C44-1F0C-529F-AC0828999C16}"/>
              </a:ext>
            </a:extLst>
          </p:cNvPr>
          <p:cNvSpPr txBox="1"/>
          <p:nvPr/>
        </p:nvSpPr>
        <p:spPr>
          <a:xfrm>
            <a:off x="381600" y="1688753"/>
            <a:ext cx="1414130" cy="316608"/>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dirty="0"/>
              <a:t>SEKF Weights</a:t>
            </a:r>
          </a:p>
        </p:txBody>
      </p:sp>
      <p:sp>
        <p:nvSpPr>
          <p:cNvPr id="14" name="TextBox 13">
            <a:extLst>
              <a:ext uri="{FF2B5EF4-FFF2-40B4-BE49-F238E27FC236}">
                <a16:creationId xmlns:a16="http://schemas.microsoft.com/office/drawing/2014/main" id="{939E0596-165D-2DA4-A460-9CFA012B1061}"/>
              </a:ext>
            </a:extLst>
          </p:cNvPr>
          <p:cNvSpPr txBox="1"/>
          <p:nvPr/>
        </p:nvSpPr>
        <p:spPr>
          <a:xfrm>
            <a:off x="381600" y="3880238"/>
            <a:ext cx="1414130" cy="316608"/>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dirty="0"/>
              <a:t>Adam Weights</a:t>
            </a:r>
          </a:p>
        </p:txBody>
      </p:sp>
      <p:sp>
        <p:nvSpPr>
          <p:cNvPr id="4" name="TextBox 3">
            <a:extLst>
              <a:ext uri="{FF2B5EF4-FFF2-40B4-BE49-F238E27FC236}">
                <a16:creationId xmlns:a16="http://schemas.microsoft.com/office/drawing/2014/main" id="{75B98611-C19B-0D82-0086-F9FF72483923}"/>
              </a:ext>
            </a:extLst>
          </p:cNvPr>
          <p:cNvSpPr txBox="1"/>
          <p:nvPr/>
        </p:nvSpPr>
        <p:spPr>
          <a:xfrm>
            <a:off x="9316493" y="3429000"/>
            <a:ext cx="1414130" cy="316608"/>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dirty="0"/>
              <a:t>Similar but not identical</a:t>
            </a:r>
          </a:p>
        </p:txBody>
      </p:sp>
      <p:cxnSp>
        <p:nvCxnSpPr>
          <p:cNvPr id="6" name="Straight Arrow Connector 5">
            <a:extLst>
              <a:ext uri="{FF2B5EF4-FFF2-40B4-BE49-F238E27FC236}">
                <a16:creationId xmlns:a16="http://schemas.microsoft.com/office/drawing/2014/main" id="{B6829C3A-5A79-D083-AAD4-5BE9980C6EA0}"/>
              </a:ext>
            </a:extLst>
          </p:cNvPr>
          <p:cNvCxnSpPr>
            <a:cxnSpLocks/>
          </p:cNvCxnSpPr>
          <p:nvPr/>
        </p:nvCxnSpPr>
        <p:spPr>
          <a:xfrm>
            <a:off x="6836735" y="3211033"/>
            <a:ext cx="0" cy="230726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07B84D1-480D-5108-6047-8DBBD03CCE9B}"/>
              </a:ext>
            </a:extLst>
          </p:cNvPr>
          <p:cNvCxnSpPr>
            <a:cxnSpLocks/>
          </p:cNvCxnSpPr>
          <p:nvPr/>
        </p:nvCxnSpPr>
        <p:spPr>
          <a:xfrm>
            <a:off x="7669619" y="3211032"/>
            <a:ext cx="0" cy="230726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539755-1519-55E2-40C4-F51ECAE96E2D}"/>
              </a:ext>
            </a:extLst>
          </p:cNvPr>
          <p:cNvCxnSpPr>
            <a:cxnSpLocks/>
          </p:cNvCxnSpPr>
          <p:nvPr/>
        </p:nvCxnSpPr>
        <p:spPr>
          <a:xfrm>
            <a:off x="6067646" y="1541074"/>
            <a:ext cx="0" cy="230726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76B576-43B2-ED76-275B-0513B459753E}"/>
              </a:ext>
            </a:extLst>
          </p:cNvPr>
          <p:cNvCxnSpPr>
            <a:cxnSpLocks/>
          </p:cNvCxnSpPr>
          <p:nvPr/>
        </p:nvCxnSpPr>
        <p:spPr>
          <a:xfrm>
            <a:off x="5500577" y="2634507"/>
            <a:ext cx="0" cy="230726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18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64D1-9912-389D-000D-0A565AAEB533}"/>
              </a:ext>
            </a:extLst>
          </p:cNvPr>
          <p:cNvSpPr>
            <a:spLocks noGrp="1"/>
          </p:cNvSpPr>
          <p:nvPr>
            <p:ph type="title"/>
          </p:nvPr>
        </p:nvSpPr>
        <p:spPr>
          <a:xfrm>
            <a:off x="367695" y="139338"/>
            <a:ext cx="11485638" cy="679269"/>
          </a:xfrm>
        </p:spPr>
        <p:txBody>
          <a:bodyPr anchor="ctr">
            <a:normAutofit/>
          </a:bodyPr>
          <a:lstStyle/>
          <a:p>
            <a:r>
              <a:rPr lang="en-US" dirty="0"/>
              <a:t>Chemical Processes are “Copies” of Dynamical Systems</a:t>
            </a:r>
          </a:p>
        </p:txBody>
      </p:sp>
      <p:pic>
        <p:nvPicPr>
          <p:cNvPr id="1026" name="Picture 2">
            <a:extLst>
              <a:ext uri="{FF2B5EF4-FFF2-40B4-BE49-F238E27FC236}">
                <a16:creationId xmlns:a16="http://schemas.microsoft.com/office/drawing/2014/main" id="{3B4FB90C-3470-B1A7-402C-249A2531D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5038"/>
          <a:stretch>
            <a:fillRect/>
          </a:stretch>
        </p:blipFill>
        <p:spPr bwMode="auto">
          <a:xfrm>
            <a:off x="211899" y="997995"/>
            <a:ext cx="5181600" cy="5178969"/>
          </a:xfrm>
          <a:prstGeom prst="rect">
            <a:avLst/>
          </a:prstGeom>
          <a:solidFill>
            <a:srgbClr val="FFFFFF"/>
          </a:solidFill>
          <a:ln>
            <a:solidFill>
              <a:schemeClr val="tx1"/>
            </a:solidFill>
          </a:ln>
        </p:spPr>
      </p:pic>
      <p:sp>
        <p:nvSpPr>
          <p:cNvPr id="1031" name="Content Placeholder 3">
            <a:extLst>
              <a:ext uri="{FF2B5EF4-FFF2-40B4-BE49-F238E27FC236}">
                <a16:creationId xmlns:a16="http://schemas.microsoft.com/office/drawing/2014/main" id="{3068BE49-0FEC-4B97-11B6-EED43B8F7C70}"/>
              </a:ext>
            </a:extLst>
          </p:cNvPr>
          <p:cNvSpPr>
            <a:spLocks noGrp="1"/>
          </p:cNvSpPr>
          <p:nvPr>
            <p:ph sz="half" idx="2"/>
          </p:nvPr>
        </p:nvSpPr>
        <p:spPr>
          <a:xfrm>
            <a:off x="6172200" y="997995"/>
            <a:ext cx="5181600" cy="5178969"/>
          </a:xfrm>
        </p:spPr>
        <p:txBody>
          <a:bodyPr>
            <a:normAutofit/>
          </a:bodyPr>
          <a:lstStyle/>
          <a:p>
            <a:r>
              <a:rPr lang="en-US" sz="2400" dirty="0"/>
              <a:t>Several plants are built off the same blueprint</a:t>
            </a:r>
          </a:p>
          <a:p>
            <a:r>
              <a:rPr lang="en-US" sz="2400" dirty="0"/>
              <a:t>Similar but not identical</a:t>
            </a:r>
          </a:p>
          <a:p>
            <a:r>
              <a:rPr lang="en-US" sz="2400" dirty="0"/>
              <a:t>May use a module (or more) in multiple designs </a:t>
            </a:r>
          </a:p>
          <a:p>
            <a:pPr marL="0" indent="0">
              <a:buNone/>
            </a:pPr>
            <a:endParaRPr lang="en-US" sz="2400" dirty="0"/>
          </a:p>
          <a:p>
            <a:pPr marL="0" indent="0">
              <a:buNone/>
            </a:pPr>
            <a:r>
              <a:rPr lang="en-US" sz="2400" dirty="0"/>
              <a:t>How can *data driven* modeling knowledge developed for one system be leveraged in the operation and control of another “copy”</a:t>
            </a:r>
          </a:p>
          <a:p>
            <a:pPr marL="0" indent="0">
              <a:buNone/>
            </a:pPr>
            <a:endParaRPr lang="en-US" sz="2400" dirty="0"/>
          </a:p>
          <a:p>
            <a:pPr marL="0" indent="0">
              <a:buNone/>
            </a:pPr>
            <a:r>
              <a:rPr lang="en-US" sz="2400" dirty="0"/>
              <a:t>&gt;&gt; Transfer learning</a:t>
            </a:r>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1775712A-8D09-9787-2EB3-AC4E99AEB281}"/>
              </a:ext>
            </a:extLst>
          </p:cNvPr>
          <p:cNvSpPr>
            <a:spLocks noGrp="1"/>
          </p:cNvSpPr>
          <p:nvPr>
            <p:ph type="sldNum" sz="quarter" idx="12"/>
          </p:nvPr>
        </p:nvSpPr>
        <p:spPr>
          <a:xfrm>
            <a:off x="10249786" y="6474798"/>
            <a:ext cx="1864713" cy="316608"/>
          </a:xfrm>
        </p:spPr>
        <p:txBody>
          <a:bodyPr anchor="ctr">
            <a:normAutofit/>
          </a:bodyPr>
          <a:lstStyle/>
          <a:p>
            <a:pPr>
              <a:spcAft>
                <a:spcPts val="600"/>
              </a:spcAft>
            </a:pPr>
            <a:fld id="{1007560D-C660-4FEE-81F4-7F597AF5B804}" type="slidenum">
              <a:rPr lang="en-US" smtClean="0"/>
              <a:pPr>
                <a:spcAft>
                  <a:spcPts val="600"/>
                </a:spcAft>
              </a:pPr>
              <a:t>2</a:t>
            </a:fld>
            <a:endParaRPr lang="en-US"/>
          </a:p>
        </p:txBody>
      </p:sp>
      <p:sp>
        <p:nvSpPr>
          <p:cNvPr id="7" name="TextBox 6">
            <a:extLst>
              <a:ext uri="{FF2B5EF4-FFF2-40B4-BE49-F238E27FC236}">
                <a16:creationId xmlns:a16="http://schemas.microsoft.com/office/drawing/2014/main" id="{95E7A4A2-7E94-3C92-148F-6802E42436A5}"/>
              </a:ext>
            </a:extLst>
          </p:cNvPr>
          <p:cNvSpPr txBox="1"/>
          <p:nvPr/>
        </p:nvSpPr>
        <p:spPr>
          <a:xfrm>
            <a:off x="211899" y="6187381"/>
            <a:ext cx="11141901" cy="276999"/>
          </a:xfrm>
          <a:prstGeom prst="rect">
            <a:avLst/>
          </a:prstGeom>
          <a:noFill/>
        </p:spPr>
        <p:txBody>
          <a:bodyPr wrap="square">
            <a:spAutoFit/>
          </a:bodyPr>
          <a:lstStyle/>
          <a:p>
            <a:r>
              <a:rPr lang="en-US" sz="1200" dirty="0">
                <a:effectLst/>
                <a:latin typeface="Calibri" panose="020F0502020204030204" pitchFamily="34" charset="0"/>
                <a:ea typeface="Times New Roman" panose="02020603050405020304" pitchFamily="18" charset="0"/>
              </a:rPr>
              <a:t>M. Baldea, T.F. Edgar, B. Stanley, A.A. Kiss, Modular Manufacturing: Status, Challenges and Opportunities, AIChE Journal, 63(10), 4262-4272, 2017 </a:t>
            </a:r>
            <a:endParaRPr lang="en-US" sz="1200" dirty="0"/>
          </a:p>
        </p:txBody>
      </p:sp>
    </p:spTree>
    <p:extLst>
      <p:ext uri="{BB962C8B-B14F-4D97-AF65-F5344CB8AC3E}">
        <p14:creationId xmlns:p14="http://schemas.microsoft.com/office/powerpoint/2010/main" val="58947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4AFD8097-23A2-6349-F121-C18C23D559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163" y="3212496"/>
            <a:ext cx="3914762" cy="3262302"/>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5C1208D-97D5-C0AF-5429-742FA180574F}"/>
                  </a:ext>
                </a:extLst>
              </p:cNvPr>
              <p:cNvSpPr>
                <a:spLocks noGrp="1"/>
              </p:cNvSpPr>
              <p:nvPr>
                <p:ph type="title"/>
              </p:nvPr>
            </p:nvSpPr>
            <p:spPr>
              <a:xfrm>
                <a:off x="375625" y="139338"/>
                <a:ext cx="11470850" cy="679269"/>
              </a:xfrm>
            </p:spPr>
            <p:txBody>
              <a:bodyPr/>
              <a:lstStyle/>
              <a:p>
                <a:r>
                  <a:rPr lang="en-US" dirty="0"/>
                  <a:t>Small Changes in NN Parameters Adapt the Model (Source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Target)</a:t>
                </a:r>
              </a:p>
            </p:txBody>
          </p:sp>
        </mc:Choice>
        <mc:Fallback xmlns="">
          <p:sp>
            <p:nvSpPr>
              <p:cNvPr id="2" name="Title 1">
                <a:extLst>
                  <a:ext uri="{FF2B5EF4-FFF2-40B4-BE49-F238E27FC236}">
                    <a16:creationId xmlns:a16="http://schemas.microsoft.com/office/drawing/2014/main" id="{95C1208D-97D5-C0AF-5429-742FA180574F}"/>
                  </a:ext>
                </a:extLst>
              </p:cNvPr>
              <p:cNvSpPr>
                <a:spLocks noGrp="1" noRot="1" noChangeAspect="1" noMove="1" noResize="1" noEditPoints="1" noAdjustHandles="1" noChangeArrowheads="1" noChangeShapeType="1" noTextEdit="1"/>
              </p:cNvSpPr>
              <p:nvPr>
                <p:ph type="title"/>
              </p:nvPr>
            </p:nvSpPr>
            <p:spPr>
              <a:xfrm>
                <a:off x="375625" y="139338"/>
                <a:ext cx="11470850" cy="679269"/>
              </a:xfrm>
              <a:blipFill>
                <a:blip r:embed="rId5"/>
                <a:stretch>
                  <a:fillRect l="-1382" t="-7207" r="-1170" b="-19820"/>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8F7ED838-A5F2-F03C-C44B-0141E829026B}"/>
              </a:ext>
            </a:extLst>
          </p:cNvPr>
          <p:cNvSpPr>
            <a:spLocks noGrp="1"/>
          </p:cNvSpPr>
          <p:nvPr>
            <p:ph sz="half" idx="1"/>
          </p:nvPr>
        </p:nvSpPr>
        <p:spPr/>
        <p:txBody>
          <a:bodyPr/>
          <a:lstStyle/>
          <a:p>
            <a:pPr marL="0" indent="0">
              <a:buNone/>
            </a:pPr>
            <a:r>
              <a:rPr lang="en-US" dirty="0"/>
              <a:t>Identical processes vary in behavior. </a:t>
            </a:r>
          </a:p>
        </p:txBody>
      </p:sp>
      <p:sp>
        <p:nvSpPr>
          <p:cNvPr id="4" name="Slide Number Placeholder 3">
            <a:extLst>
              <a:ext uri="{FF2B5EF4-FFF2-40B4-BE49-F238E27FC236}">
                <a16:creationId xmlns:a16="http://schemas.microsoft.com/office/drawing/2014/main" id="{B5FCBB76-E5EE-D732-E5C8-6DE9254715B6}"/>
              </a:ext>
            </a:extLst>
          </p:cNvPr>
          <p:cNvSpPr>
            <a:spLocks noGrp="1"/>
          </p:cNvSpPr>
          <p:nvPr>
            <p:ph type="sldNum" sz="quarter" idx="12"/>
          </p:nvPr>
        </p:nvSpPr>
        <p:spPr/>
        <p:txBody>
          <a:bodyPr/>
          <a:lstStyle/>
          <a:p>
            <a:fld id="{1007560D-C660-4FEE-81F4-7F597AF5B804}" type="slidenum">
              <a:rPr lang="en-US" smtClean="0"/>
              <a:t>20</a:t>
            </a:fld>
            <a:endParaRPr lang="en-US" dirty="0"/>
          </a:p>
        </p:txBody>
      </p:sp>
      <p:sp>
        <p:nvSpPr>
          <p:cNvPr id="6" name="Content Placeholder 5">
            <a:extLst>
              <a:ext uri="{FF2B5EF4-FFF2-40B4-BE49-F238E27FC236}">
                <a16:creationId xmlns:a16="http://schemas.microsoft.com/office/drawing/2014/main" id="{6FAE62EF-9AFD-89F9-1CFD-0C3D7CBD4332}"/>
              </a:ext>
            </a:extLst>
          </p:cNvPr>
          <p:cNvSpPr>
            <a:spLocks noGrp="1"/>
          </p:cNvSpPr>
          <p:nvPr>
            <p:ph sz="half" idx="13"/>
          </p:nvPr>
        </p:nvSpPr>
        <p:spPr/>
        <p:txBody>
          <a:bodyPr/>
          <a:lstStyle/>
          <a:p>
            <a:pPr marL="0" indent="0">
              <a:buNone/>
            </a:pPr>
            <a:r>
              <a:rPr lang="en-US" dirty="0"/>
              <a:t>Transfer Learning is most common in image processing. Determining </a:t>
            </a:r>
            <a:r>
              <a:rPr lang="en-US" b="1" dirty="0"/>
              <a:t>which parameters to modify </a:t>
            </a:r>
            <a:r>
              <a:rPr lang="en-US" dirty="0"/>
              <a:t>for dynamical regression is an open question.</a:t>
            </a:r>
          </a:p>
        </p:txBody>
      </p:sp>
      <p:sp>
        <p:nvSpPr>
          <p:cNvPr id="7" name="Content Placeholder 6">
            <a:extLst>
              <a:ext uri="{FF2B5EF4-FFF2-40B4-BE49-F238E27FC236}">
                <a16:creationId xmlns:a16="http://schemas.microsoft.com/office/drawing/2014/main" id="{902A9B2E-3D94-892F-3E24-5198D2C823B9}"/>
              </a:ext>
            </a:extLst>
          </p:cNvPr>
          <p:cNvSpPr>
            <a:spLocks noGrp="1"/>
          </p:cNvSpPr>
          <p:nvPr>
            <p:ph sz="half" idx="14"/>
          </p:nvPr>
        </p:nvSpPr>
        <p:spPr/>
        <p:txBody>
          <a:bodyPr/>
          <a:lstStyle/>
          <a:p>
            <a:pPr marL="0" indent="0">
              <a:buNone/>
            </a:pPr>
            <a:r>
              <a:rPr lang="en-US" dirty="0"/>
              <a:t>Small changes in the source model parameters can adapt the model to the target system.</a:t>
            </a:r>
          </a:p>
          <a:p>
            <a:pPr marL="0" indent="0">
              <a:buNone/>
            </a:pPr>
            <a:endParaRPr lang="en-US" dirty="0"/>
          </a:p>
          <a:p>
            <a:pPr marL="0" indent="0">
              <a:buNone/>
            </a:pPr>
            <a:r>
              <a:rPr lang="en-US" dirty="0"/>
              <a:t>The SEKF may reduce the generalization error associated with the limited target dataset</a:t>
            </a:r>
          </a:p>
        </p:txBody>
      </p:sp>
      <p:pic>
        <p:nvPicPr>
          <p:cNvPr id="8" name="Picture 2">
            <a:extLst>
              <a:ext uri="{FF2B5EF4-FFF2-40B4-BE49-F238E27FC236}">
                <a16:creationId xmlns:a16="http://schemas.microsoft.com/office/drawing/2014/main" id="{8FAC23D9-96F1-5526-40EF-6EDB3E23F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25038"/>
          <a:stretch>
            <a:fillRect/>
          </a:stretch>
        </p:blipFill>
        <p:spPr bwMode="auto">
          <a:xfrm>
            <a:off x="375625" y="2518168"/>
            <a:ext cx="3459708" cy="3457951"/>
          </a:xfrm>
          <a:prstGeom prst="rect">
            <a:avLst/>
          </a:prstGeom>
          <a:solidFill>
            <a:srgbClr val="FFFFFF"/>
          </a:solidFill>
          <a:ln>
            <a:solidFill>
              <a:schemeClr val="tx1"/>
            </a:solidFill>
          </a:ln>
        </p:spPr>
      </p:pic>
      <p:pic>
        <p:nvPicPr>
          <p:cNvPr id="9" name="Picture 2">
            <a:extLst>
              <a:ext uri="{FF2B5EF4-FFF2-40B4-BE49-F238E27FC236}">
                <a16:creationId xmlns:a16="http://schemas.microsoft.com/office/drawing/2014/main" id="{BC1EF4EE-3283-0D46-D48A-C072EC7B454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9648" y="3350422"/>
            <a:ext cx="4085921" cy="1793442"/>
          </a:xfrm>
          <a:prstGeom prst="rect">
            <a:avLst/>
          </a:prstGeom>
          <a:solidFill>
            <a:schemeClr val="bg1"/>
          </a:solidFill>
        </p:spPr>
      </p:pic>
      <p:pic>
        <p:nvPicPr>
          <p:cNvPr id="10" name="Graphic 9">
            <a:extLst>
              <a:ext uri="{FF2B5EF4-FFF2-40B4-BE49-F238E27FC236}">
                <a16:creationId xmlns:a16="http://schemas.microsoft.com/office/drawing/2014/main" id="{5FDAE080-9337-D597-AA32-DDF244C5EA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8105" y="3212496"/>
            <a:ext cx="3914762" cy="326230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68C85E-110E-814B-0F1C-1FA1363E7A59}"/>
                  </a:ext>
                </a:extLst>
              </p:cNvPr>
              <p:cNvSpPr txBox="1"/>
              <p:nvPr/>
            </p:nvSpPr>
            <p:spPr>
              <a:xfrm>
                <a:off x="10420970" y="4798350"/>
                <a:ext cx="226411" cy="2248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𝐴</m:t>
                          </m:r>
                          <m:r>
                            <a:rPr lang="en-US" sz="1400" b="0" i="1" smtClean="0">
                              <a:latin typeface="Cambria Math" panose="02040503050406030204" pitchFamily="18" charset="0"/>
                            </a:rPr>
                            <m:t>,</m:t>
                          </m:r>
                          <m:r>
                            <a:rPr lang="en-US" sz="1400" b="0" i="1" smtClean="0">
                              <a:latin typeface="Cambria Math" panose="02040503050406030204" pitchFamily="18" charset="0"/>
                            </a:rPr>
                            <m:t>𝑡</m:t>
                          </m:r>
                        </m:sub>
                      </m:sSub>
                    </m:oMath>
                  </m:oMathPara>
                </a14:m>
                <a:endParaRPr lang="en-US" sz="1400" dirty="0"/>
              </a:p>
            </p:txBody>
          </p:sp>
        </mc:Choice>
        <mc:Fallback xmlns="">
          <p:sp>
            <p:nvSpPr>
              <p:cNvPr id="11" name="TextBox 10">
                <a:extLst>
                  <a:ext uri="{FF2B5EF4-FFF2-40B4-BE49-F238E27FC236}">
                    <a16:creationId xmlns:a16="http://schemas.microsoft.com/office/drawing/2014/main" id="{CC68C85E-110E-814B-0F1C-1FA1363E7A59}"/>
                  </a:ext>
                </a:extLst>
              </p:cNvPr>
              <p:cNvSpPr txBox="1">
                <a:spLocks noRot="1" noChangeAspect="1" noMove="1" noResize="1" noEditPoints="1" noAdjustHandles="1" noChangeArrowheads="1" noChangeShapeType="1" noTextEdit="1"/>
              </p:cNvSpPr>
              <p:nvPr/>
            </p:nvSpPr>
            <p:spPr>
              <a:xfrm>
                <a:off x="10420970" y="4798350"/>
                <a:ext cx="226411" cy="224870"/>
              </a:xfrm>
              <a:prstGeom prst="rect">
                <a:avLst/>
              </a:prstGeom>
              <a:blipFill>
                <a:blip r:embed="rId8"/>
                <a:stretch>
                  <a:fillRect l="-26316" r="-28947"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7FF320-E7E4-7268-BD2E-1B7EC0C2511A}"/>
                  </a:ext>
                </a:extLst>
              </p:cNvPr>
              <p:cNvSpPr txBox="1"/>
              <p:nvPr/>
            </p:nvSpPr>
            <p:spPr>
              <a:xfrm>
                <a:off x="10430217" y="4974743"/>
                <a:ext cx="236203" cy="2248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𝐵</m:t>
                          </m:r>
                          <m:r>
                            <a:rPr lang="en-US" sz="1400" b="0" i="1" smtClean="0">
                              <a:latin typeface="Cambria Math" panose="02040503050406030204" pitchFamily="18" charset="0"/>
                            </a:rPr>
                            <m:t>,</m:t>
                          </m:r>
                          <m:r>
                            <a:rPr lang="en-US" sz="1400" b="0" i="1" smtClean="0">
                              <a:latin typeface="Cambria Math" panose="02040503050406030204" pitchFamily="18" charset="0"/>
                            </a:rPr>
                            <m:t>𝑡</m:t>
                          </m:r>
                        </m:sub>
                      </m:sSub>
                    </m:oMath>
                  </m:oMathPara>
                </a14:m>
                <a:endParaRPr lang="en-US" sz="1400" dirty="0"/>
              </a:p>
            </p:txBody>
          </p:sp>
        </mc:Choice>
        <mc:Fallback xmlns="">
          <p:sp>
            <p:nvSpPr>
              <p:cNvPr id="12" name="TextBox 11">
                <a:extLst>
                  <a:ext uri="{FF2B5EF4-FFF2-40B4-BE49-F238E27FC236}">
                    <a16:creationId xmlns:a16="http://schemas.microsoft.com/office/drawing/2014/main" id="{5D7FF320-E7E4-7268-BD2E-1B7EC0C2511A}"/>
                  </a:ext>
                </a:extLst>
              </p:cNvPr>
              <p:cNvSpPr txBox="1">
                <a:spLocks noRot="1" noChangeAspect="1" noMove="1" noResize="1" noEditPoints="1" noAdjustHandles="1" noChangeArrowheads="1" noChangeShapeType="1" noTextEdit="1"/>
              </p:cNvSpPr>
              <p:nvPr/>
            </p:nvSpPr>
            <p:spPr>
              <a:xfrm>
                <a:off x="10430217" y="4974743"/>
                <a:ext cx="236203" cy="224870"/>
              </a:xfrm>
              <a:prstGeom prst="rect">
                <a:avLst/>
              </a:prstGeom>
              <a:blipFill>
                <a:blip r:embed="rId9"/>
                <a:stretch>
                  <a:fillRect l="-25641" r="-30769"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4D9D67-9584-019F-A532-93D1CD58CD12}"/>
                  </a:ext>
                </a:extLst>
              </p:cNvPr>
              <p:cNvSpPr txBox="1"/>
              <p:nvPr/>
            </p:nvSpPr>
            <p:spPr>
              <a:xfrm>
                <a:off x="10418530" y="5151136"/>
                <a:ext cx="231290" cy="2248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𝐶</m:t>
                          </m:r>
                          <m:r>
                            <a:rPr lang="en-US" sz="1400" b="0" i="1" smtClean="0">
                              <a:latin typeface="Cambria Math" panose="02040503050406030204" pitchFamily="18" charset="0"/>
                            </a:rPr>
                            <m:t>,</m:t>
                          </m:r>
                          <m:r>
                            <a:rPr lang="en-US" sz="1400" b="0" i="1" smtClean="0">
                              <a:latin typeface="Cambria Math" panose="02040503050406030204" pitchFamily="18" charset="0"/>
                            </a:rPr>
                            <m:t>𝑡</m:t>
                          </m:r>
                        </m:sub>
                      </m:sSub>
                    </m:oMath>
                  </m:oMathPara>
                </a14:m>
                <a:endParaRPr lang="en-US" sz="1400" dirty="0"/>
              </a:p>
            </p:txBody>
          </p:sp>
        </mc:Choice>
        <mc:Fallback xmlns="">
          <p:sp>
            <p:nvSpPr>
              <p:cNvPr id="13" name="TextBox 12">
                <a:extLst>
                  <a:ext uri="{FF2B5EF4-FFF2-40B4-BE49-F238E27FC236}">
                    <a16:creationId xmlns:a16="http://schemas.microsoft.com/office/drawing/2014/main" id="{F84D9D67-9584-019F-A532-93D1CD58CD12}"/>
                  </a:ext>
                </a:extLst>
              </p:cNvPr>
              <p:cNvSpPr txBox="1">
                <a:spLocks noRot="1" noChangeAspect="1" noMove="1" noResize="1" noEditPoints="1" noAdjustHandles="1" noChangeArrowheads="1" noChangeShapeType="1" noTextEdit="1"/>
              </p:cNvSpPr>
              <p:nvPr/>
            </p:nvSpPr>
            <p:spPr>
              <a:xfrm>
                <a:off x="10418530" y="5151136"/>
                <a:ext cx="231290" cy="224870"/>
              </a:xfrm>
              <a:prstGeom prst="rect">
                <a:avLst/>
              </a:prstGeom>
              <a:blipFill>
                <a:blip r:embed="rId10"/>
                <a:stretch>
                  <a:fillRect l="-26316" r="-31579" b="-13514"/>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D3A1DA85-490B-48F2-E4CB-655826BE1B3A}"/>
              </a:ext>
            </a:extLst>
          </p:cNvPr>
          <p:cNvCxnSpPr>
            <a:cxnSpLocks/>
          </p:cNvCxnSpPr>
          <p:nvPr/>
        </p:nvCxnSpPr>
        <p:spPr>
          <a:xfrm>
            <a:off x="8737210" y="4734413"/>
            <a:ext cx="444763"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5F97352-01B4-26A4-A97C-9BB0339E2894}"/>
                  </a:ext>
                </a:extLst>
              </p:cNvPr>
              <p:cNvSpPr txBox="1"/>
              <p:nvPr/>
            </p:nvSpPr>
            <p:spPr>
              <a:xfrm>
                <a:off x="8653144" y="4409388"/>
                <a:ext cx="389161" cy="3250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𝐴𝑓</m:t>
                          </m:r>
                          <m:r>
                            <a:rPr lang="en-US" sz="1400" b="0" i="1" smtClean="0">
                              <a:latin typeface="Cambria Math" panose="02040503050406030204" pitchFamily="18" charset="0"/>
                            </a:rPr>
                            <m:t>,</m:t>
                          </m:r>
                          <m:r>
                            <a:rPr lang="en-US" sz="1400" b="0" i="1" smtClean="0">
                              <a:latin typeface="Cambria Math" panose="02040503050406030204" pitchFamily="18" charset="0"/>
                            </a:rPr>
                            <m:t>𝑡</m:t>
                          </m:r>
                        </m:sub>
                      </m:sSub>
                    </m:oMath>
                  </m:oMathPara>
                </a14:m>
                <a:endParaRPr lang="en-US" sz="1400" dirty="0"/>
              </a:p>
            </p:txBody>
          </p:sp>
        </mc:Choice>
        <mc:Fallback xmlns="">
          <p:sp>
            <p:nvSpPr>
              <p:cNvPr id="15" name="TextBox 14">
                <a:extLst>
                  <a:ext uri="{FF2B5EF4-FFF2-40B4-BE49-F238E27FC236}">
                    <a16:creationId xmlns:a16="http://schemas.microsoft.com/office/drawing/2014/main" id="{65F97352-01B4-26A4-A97C-9BB0339E2894}"/>
                  </a:ext>
                </a:extLst>
              </p:cNvPr>
              <p:cNvSpPr txBox="1">
                <a:spLocks noRot="1" noChangeAspect="1" noMove="1" noResize="1" noEditPoints="1" noAdjustHandles="1" noChangeArrowheads="1" noChangeShapeType="1" noTextEdit="1"/>
              </p:cNvSpPr>
              <p:nvPr/>
            </p:nvSpPr>
            <p:spPr>
              <a:xfrm>
                <a:off x="8653144" y="4409388"/>
                <a:ext cx="389161" cy="325025"/>
              </a:xfrm>
              <a:prstGeom prst="rect">
                <a:avLst/>
              </a:prstGeom>
              <a:blipFill>
                <a:blip r:embed="rId11"/>
                <a:stretch>
                  <a:fillRect r="-20313" b="-18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8F54C0D2-0AC8-909E-1B9B-9402D86A8F21}"/>
              </a:ext>
            </a:extLst>
          </p:cNvPr>
          <p:cNvCxnSpPr>
            <a:cxnSpLocks/>
          </p:cNvCxnSpPr>
          <p:nvPr/>
        </p:nvCxnSpPr>
        <p:spPr>
          <a:xfrm>
            <a:off x="10101444" y="4910785"/>
            <a:ext cx="27241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4F45D03-0D01-031A-8BB5-AEFD8A69C907}"/>
              </a:ext>
            </a:extLst>
          </p:cNvPr>
          <p:cNvCxnSpPr>
            <a:cxnSpLocks/>
          </p:cNvCxnSpPr>
          <p:nvPr/>
        </p:nvCxnSpPr>
        <p:spPr>
          <a:xfrm>
            <a:off x="10101444" y="5078718"/>
            <a:ext cx="27241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111C33A-C8E1-018D-44A1-EF770401888E}"/>
              </a:ext>
            </a:extLst>
          </p:cNvPr>
          <p:cNvCxnSpPr>
            <a:cxnSpLocks/>
          </p:cNvCxnSpPr>
          <p:nvPr/>
        </p:nvCxnSpPr>
        <p:spPr>
          <a:xfrm>
            <a:off x="10101444" y="5236082"/>
            <a:ext cx="27241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black and white drawing of a tank&#10;&#10;AI-generated content may be incorrect.">
            <a:extLst>
              <a:ext uri="{FF2B5EF4-FFF2-40B4-BE49-F238E27FC236}">
                <a16:creationId xmlns:a16="http://schemas.microsoft.com/office/drawing/2014/main" id="{450DEC95-FC81-9144-D7B6-1F8D6AB7109D}"/>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4922" b="89933" l="9756" r="89973">
                        <a14:foregroundMark x1="49322" y1="4922" x2="49322" y2="4922"/>
                        <a14:foregroundMark x1="88889" y1="49217" x2="88889" y2="49217"/>
                        <a14:backgroundMark x1="84282" y1="84564" x2="83740" y2="87472"/>
                      </a14:backgroundRemoval>
                    </a14:imgEffect>
                  </a14:imgLayer>
                </a14:imgProps>
              </a:ext>
              <a:ext uri="{28A0092B-C50C-407E-A947-70E740481C1C}">
                <a14:useLocalDpi xmlns:a14="http://schemas.microsoft.com/office/drawing/2010/main" val="0"/>
              </a:ext>
            </a:extLst>
          </a:blip>
          <a:stretch>
            <a:fillRect/>
          </a:stretch>
        </p:blipFill>
        <p:spPr>
          <a:xfrm>
            <a:off x="8959592" y="4175276"/>
            <a:ext cx="1224180" cy="1482861"/>
          </a:xfrm>
          <a:prstGeom prst="rect">
            <a:avLst/>
          </a:prstGeom>
        </p:spPr>
      </p:pic>
    </p:spTree>
    <p:extLst>
      <p:ext uri="{BB962C8B-B14F-4D97-AF65-F5344CB8AC3E}">
        <p14:creationId xmlns:p14="http://schemas.microsoft.com/office/powerpoint/2010/main" val="314437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D8D1-503A-5FF8-DA0A-0ADC1F9C950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64070DFC-6797-7598-961B-8B7B8FED930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D7C6980-6E30-3516-33FE-A12C53AA63FF}"/>
              </a:ext>
            </a:extLst>
          </p:cNvPr>
          <p:cNvSpPr>
            <a:spLocks noGrp="1"/>
          </p:cNvSpPr>
          <p:nvPr>
            <p:ph type="sldNum" sz="quarter" idx="12"/>
          </p:nvPr>
        </p:nvSpPr>
        <p:spPr/>
        <p:txBody>
          <a:bodyPr/>
          <a:lstStyle/>
          <a:p>
            <a:fld id="{1007560D-C660-4FEE-81F4-7F597AF5B804}" type="slidenum">
              <a:rPr lang="en-US" smtClean="0"/>
              <a:t>21</a:t>
            </a:fld>
            <a:endParaRPr lang="en-US" dirty="0"/>
          </a:p>
        </p:txBody>
      </p:sp>
      <p:pic>
        <p:nvPicPr>
          <p:cNvPr id="5" name="Picture 4">
            <a:extLst>
              <a:ext uri="{FF2B5EF4-FFF2-40B4-BE49-F238E27FC236}">
                <a16:creationId xmlns:a16="http://schemas.microsoft.com/office/drawing/2014/main" id="{1294E18A-D447-8E47-00AC-EC1741D8AA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3569" y="2389477"/>
            <a:ext cx="3703141" cy="238556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11AE57D1-BCAD-A6B6-D48E-4E4A9A0FBE50}"/>
              </a:ext>
            </a:extLst>
          </p:cNvPr>
          <p:cNvCxnSpPr>
            <a:cxnSpLocks/>
          </p:cNvCxnSpPr>
          <p:nvPr/>
        </p:nvCxnSpPr>
        <p:spPr>
          <a:xfrm>
            <a:off x="1541124" y="4921321"/>
            <a:ext cx="31130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AE7B3F-43D8-7190-8943-4AABFB8AEBB3}"/>
              </a:ext>
            </a:extLst>
          </p:cNvPr>
          <p:cNvCxnSpPr>
            <a:cxnSpLocks/>
          </p:cNvCxnSpPr>
          <p:nvPr/>
        </p:nvCxnSpPr>
        <p:spPr>
          <a:xfrm flipV="1">
            <a:off x="1551398" y="2696966"/>
            <a:ext cx="0" cy="22346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16E285-9887-6B79-EADD-50ABEA390E70}"/>
              </a:ext>
            </a:extLst>
          </p:cNvPr>
          <p:cNvSpPr txBox="1"/>
          <p:nvPr/>
        </p:nvSpPr>
        <p:spPr>
          <a:xfrm>
            <a:off x="2794571" y="2255178"/>
            <a:ext cx="1726058" cy="518844"/>
          </a:xfrm>
          <a:prstGeom prst="rect">
            <a:avLst/>
          </a:prstGeom>
        </p:spPr>
        <p:txBody>
          <a:bodyPr vert="horz" wrap="square" lIns="91440" tIns="45720" rIns="91440" bIns="45720" rtlCol="0">
            <a:noAutofit/>
          </a:bodyPr>
          <a:lstStyle/>
          <a:p>
            <a:pPr marL="0" indent="0" algn="l">
              <a:buFont typeface="Arial" panose="020B0604020202020204" pitchFamily="34" charset="0"/>
              <a:buNone/>
            </a:pPr>
            <a:endParaRPr lang="en-US" dirty="0"/>
          </a:p>
        </p:txBody>
      </p:sp>
      <p:sp>
        <p:nvSpPr>
          <p:cNvPr id="13" name="TextBox 12">
            <a:extLst>
              <a:ext uri="{FF2B5EF4-FFF2-40B4-BE49-F238E27FC236}">
                <a16:creationId xmlns:a16="http://schemas.microsoft.com/office/drawing/2014/main" id="{5081F096-3FB4-D6F2-79A9-25B1BA2E5C84}"/>
              </a:ext>
            </a:extLst>
          </p:cNvPr>
          <p:cNvSpPr txBox="1"/>
          <p:nvPr/>
        </p:nvSpPr>
        <p:spPr>
          <a:xfrm rot="16200000">
            <a:off x="498298" y="3518899"/>
            <a:ext cx="1366463" cy="318499"/>
          </a:xfrm>
          <a:prstGeom prst="rect">
            <a:avLst/>
          </a:prstGeom>
        </p:spPr>
        <p:txBody>
          <a:bodyPr vert="horz" wrap="square" lIns="91440" tIns="45720" rIns="91440" bIns="45720" rtlCol="0">
            <a:noAutofit/>
          </a:bodyPr>
          <a:lstStyle/>
          <a:p>
            <a:pPr marL="0" indent="0" algn="ctr">
              <a:buFont typeface="Arial" panose="020B0604020202020204" pitchFamily="34" charset="0"/>
              <a:buNone/>
            </a:pPr>
            <a:r>
              <a:rPr lang="en-US" dirty="0"/>
              <a:t>Accuracy</a:t>
            </a:r>
          </a:p>
        </p:txBody>
      </p:sp>
      <p:sp>
        <p:nvSpPr>
          <p:cNvPr id="14" name="TextBox 13">
            <a:extLst>
              <a:ext uri="{FF2B5EF4-FFF2-40B4-BE49-F238E27FC236}">
                <a16:creationId xmlns:a16="http://schemas.microsoft.com/office/drawing/2014/main" id="{F24E1F50-29AB-A1C6-4C9F-3E9616336DB5}"/>
              </a:ext>
            </a:extLst>
          </p:cNvPr>
          <p:cNvSpPr txBox="1"/>
          <p:nvPr/>
        </p:nvSpPr>
        <p:spPr>
          <a:xfrm>
            <a:off x="2291137" y="4931595"/>
            <a:ext cx="1366463" cy="318499"/>
          </a:xfrm>
          <a:prstGeom prst="rect">
            <a:avLst/>
          </a:prstGeom>
        </p:spPr>
        <p:txBody>
          <a:bodyPr vert="horz" wrap="square" lIns="91440" tIns="45720" rIns="91440" bIns="45720" rtlCol="0">
            <a:noAutofit/>
          </a:bodyPr>
          <a:lstStyle/>
          <a:p>
            <a:pPr marL="0" indent="0" algn="ctr">
              <a:buFont typeface="Arial" panose="020B0604020202020204" pitchFamily="34" charset="0"/>
              <a:buNone/>
            </a:pPr>
            <a:r>
              <a:rPr lang="en-US" dirty="0"/>
              <a:t>Data</a:t>
            </a:r>
          </a:p>
        </p:txBody>
      </p:sp>
    </p:spTree>
    <p:extLst>
      <p:ext uri="{BB962C8B-B14F-4D97-AF65-F5344CB8AC3E}">
        <p14:creationId xmlns:p14="http://schemas.microsoft.com/office/powerpoint/2010/main" val="1285315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3F3F-C0B6-0C7D-E7D0-2D89762DAB58}"/>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334E15A-02D1-9823-BA0B-BD18EF5AF1CB}"/>
              </a:ext>
            </a:extLst>
          </p:cNvPr>
          <p:cNvSpPr>
            <a:spLocks noGrp="1"/>
          </p:cNvSpPr>
          <p:nvPr>
            <p:ph idx="1"/>
          </p:nvPr>
        </p:nvSpPr>
        <p:spPr>
          <a:xfrm>
            <a:off x="373380" y="5392479"/>
            <a:ext cx="11475720" cy="784485"/>
          </a:xfrm>
        </p:spPr>
        <p:txBody>
          <a:bodyPr/>
          <a:lstStyle/>
          <a:p>
            <a:pPr marL="0" indent="0">
              <a:buNone/>
            </a:pPr>
            <a:r>
              <a:rPr lang="en-US" dirty="0"/>
              <a:t>Thank you to Tyler Soderstrom and ExxonMobil for the support</a:t>
            </a:r>
          </a:p>
        </p:txBody>
      </p:sp>
      <p:sp>
        <p:nvSpPr>
          <p:cNvPr id="4" name="Slide Number Placeholder 3">
            <a:extLst>
              <a:ext uri="{FF2B5EF4-FFF2-40B4-BE49-F238E27FC236}">
                <a16:creationId xmlns:a16="http://schemas.microsoft.com/office/drawing/2014/main" id="{5C8A4083-4BFB-39D9-630C-B6A2808019A6}"/>
              </a:ext>
            </a:extLst>
          </p:cNvPr>
          <p:cNvSpPr>
            <a:spLocks noGrp="1"/>
          </p:cNvSpPr>
          <p:nvPr>
            <p:ph type="sldNum" sz="quarter" idx="12"/>
          </p:nvPr>
        </p:nvSpPr>
        <p:spPr/>
        <p:txBody>
          <a:bodyPr/>
          <a:lstStyle/>
          <a:p>
            <a:fld id="{1007560D-C660-4FEE-81F4-7F597AF5B804}" type="slidenum">
              <a:rPr lang="en-US" smtClean="0"/>
              <a:t>22</a:t>
            </a:fld>
            <a:endParaRPr lang="en-US" dirty="0"/>
          </a:p>
        </p:txBody>
      </p:sp>
      <p:sp>
        <p:nvSpPr>
          <p:cNvPr id="5" name="Content Placeholder 2">
            <a:extLst>
              <a:ext uri="{FF2B5EF4-FFF2-40B4-BE49-F238E27FC236}">
                <a16:creationId xmlns:a16="http://schemas.microsoft.com/office/drawing/2014/main" id="{4A0992A1-FA84-ECB0-8306-3844D9339D27}"/>
              </a:ext>
            </a:extLst>
          </p:cNvPr>
          <p:cNvSpPr txBox="1">
            <a:spLocks/>
          </p:cNvSpPr>
          <p:nvPr/>
        </p:nvSpPr>
        <p:spPr>
          <a:xfrm>
            <a:off x="0" y="1014525"/>
            <a:ext cx="6189786" cy="566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Baldea Group</a:t>
            </a:r>
          </a:p>
        </p:txBody>
      </p:sp>
      <p:pic>
        <p:nvPicPr>
          <p:cNvPr id="6" name="Picture 5" descr="A group of people posing for a photo&#10;&#10;Description automatically generated">
            <a:extLst>
              <a:ext uri="{FF2B5EF4-FFF2-40B4-BE49-F238E27FC236}">
                <a16:creationId xmlns:a16="http://schemas.microsoft.com/office/drawing/2014/main" id="{97E5BD2B-2B49-A9D4-70B6-FEBB9F0F6C03}"/>
              </a:ext>
            </a:extLst>
          </p:cNvPr>
          <p:cNvPicPr>
            <a:picLocks noChangeAspect="1"/>
          </p:cNvPicPr>
          <p:nvPr/>
        </p:nvPicPr>
        <p:blipFill>
          <a:blip r:embed="rId3" cstate="print">
            <a:extLst>
              <a:ext uri="{28A0092B-C50C-407E-A947-70E740481C1C}">
                <a14:useLocalDpi xmlns:a14="http://schemas.microsoft.com/office/drawing/2010/main" val="0"/>
              </a:ext>
            </a:extLst>
          </a:blip>
          <a:srcRect t="24723" r="9804" b="7729"/>
          <a:stretch/>
        </p:blipFill>
        <p:spPr>
          <a:xfrm>
            <a:off x="0" y="1744667"/>
            <a:ext cx="6202528" cy="3483825"/>
          </a:xfrm>
          <a:prstGeom prst="rect">
            <a:avLst/>
          </a:prstGeom>
        </p:spPr>
      </p:pic>
      <p:sp>
        <p:nvSpPr>
          <p:cNvPr id="7" name="Content Placeholder 2">
            <a:extLst>
              <a:ext uri="{FF2B5EF4-FFF2-40B4-BE49-F238E27FC236}">
                <a16:creationId xmlns:a16="http://schemas.microsoft.com/office/drawing/2014/main" id="{D056BE24-1B36-776C-6E8E-77AF1232EC48}"/>
              </a:ext>
            </a:extLst>
          </p:cNvPr>
          <p:cNvSpPr txBox="1">
            <a:spLocks/>
          </p:cNvSpPr>
          <p:nvPr/>
        </p:nvSpPr>
        <p:spPr>
          <a:xfrm>
            <a:off x="6202528" y="1014524"/>
            <a:ext cx="5989472" cy="566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Korgel Group</a:t>
            </a:r>
          </a:p>
        </p:txBody>
      </p:sp>
      <p:pic>
        <p:nvPicPr>
          <p:cNvPr id="8" name="Picture 2" descr="December 2022 Group Photo">
            <a:extLst>
              <a:ext uri="{FF2B5EF4-FFF2-40B4-BE49-F238E27FC236}">
                <a16:creationId xmlns:a16="http://schemas.microsoft.com/office/drawing/2014/main" id="{E457D55B-9568-F102-6B35-919062C2A7D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67" b="-2533"/>
          <a:stretch/>
        </p:blipFill>
        <p:spPr bwMode="auto">
          <a:xfrm>
            <a:off x="6189786" y="1744665"/>
            <a:ext cx="6002214" cy="358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990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7D40-E8DF-9A64-7C4A-3EDC06BA40E3}"/>
              </a:ext>
            </a:extLst>
          </p:cNvPr>
          <p:cNvSpPr>
            <a:spLocks noGrp="1"/>
          </p:cNvSpPr>
          <p:nvPr>
            <p:ph type="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F5171901-2386-E2B8-76C2-E99DE1F5F2AA}"/>
              </a:ext>
            </a:extLst>
          </p:cNvPr>
          <p:cNvSpPr>
            <a:spLocks noGrp="1"/>
          </p:cNvSpPr>
          <p:nvPr>
            <p:ph type="sldNum" sz="quarter" idx="12"/>
          </p:nvPr>
        </p:nvSpPr>
        <p:spPr/>
        <p:txBody>
          <a:bodyPr/>
          <a:lstStyle/>
          <a:p>
            <a:fld id="{1007560D-C660-4FEE-81F4-7F597AF5B804}" type="slidenum">
              <a:rPr lang="en-US" smtClean="0"/>
              <a:t>23</a:t>
            </a:fld>
            <a:endParaRPr lang="en-US" dirty="0"/>
          </a:p>
        </p:txBody>
      </p:sp>
      <p:pic>
        <p:nvPicPr>
          <p:cNvPr id="10" name="Picture 9">
            <a:extLst>
              <a:ext uri="{FF2B5EF4-FFF2-40B4-BE49-F238E27FC236}">
                <a16:creationId xmlns:a16="http://schemas.microsoft.com/office/drawing/2014/main" id="{4CF675EB-1C3A-0AC5-9268-DF5A7C7634AE}"/>
              </a:ext>
            </a:extLst>
          </p:cNvPr>
          <p:cNvPicPr>
            <a:picLocks noChangeAspect="1"/>
          </p:cNvPicPr>
          <p:nvPr/>
        </p:nvPicPr>
        <p:blipFill>
          <a:blip r:embed="rId5"/>
          <a:stretch>
            <a:fillRect/>
          </a:stretch>
        </p:blipFill>
        <p:spPr>
          <a:xfrm>
            <a:off x="4504267" y="3655875"/>
            <a:ext cx="7344833" cy="2720308"/>
          </a:xfrm>
          <a:prstGeom prst="rect">
            <a:avLst/>
          </a:prstGeom>
        </p:spPr>
      </p:pic>
      <p:pic>
        <p:nvPicPr>
          <p:cNvPr id="12" name="Picture 11">
            <a:extLst>
              <a:ext uri="{FF2B5EF4-FFF2-40B4-BE49-F238E27FC236}">
                <a16:creationId xmlns:a16="http://schemas.microsoft.com/office/drawing/2014/main" id="{26F96BA8-A9DD-406B-824B-D64AF6AD1001}"/>
              </a:ext>
            </a:extLst>
          </p:cNvPr>
          <p:cNvPicPr>
            <a:picLocks noChangeAspect="1"/>
          </p:cNvPicPr>
          <p:nvPr/>
        </p:nvPicPr>
        <p:blipFill>
          <a:blip r:embed="rId6"/>
          <a:stretch>
            <a:fillRect/>
          </a:stretch>
        </p:blipFill>
        <p:spPr>
          <a:xfrm>
            <a:off x="4504266" y="926395"/>
            <a:ext cx="7344833" cy="272030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E453CB-D186-7948-26DF-14CAFA86D7CD}"/>
                  </a:ext>
                </a:extLst>
              </p:cNvPr>
              <p:cNvSpPr txBox="1"/>
              <p:nvPr/>
            </p:nvSpPr>
            <p:spPr>
              <a:xfrm>
                <a:off x="3525032" y="4874135"/>
                <a:ext cx="443326"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3" name="TextBox 12">
                <a:extLst>
                  <a:ext uri="{FF2B5EF4-FFF2-40B4-BE49-F238E27FC236}">
                    <a16:creationId xmlns:a16="http://schemas.microsoft.com/office/drawing/2014/main" id="{3EE453CB-D186-7948-26DF-14CAFA86D7CD}"/>
                  </a:ext>
                </a:extLst>
              </p:cNvPr>
              <p:cNvSpPr txBox="1">
                <a:spLocks noRot="1" noChangeAspect="1" noMove="1" noResize="1" noEditPoints="1" noAdjustHandles="1" noChangeArrowheads="1" noChangeShapeType="1" noTextEdit="1"/>
              </p:cNvSpPr>
              <p:nvPr/>
            </p:nvSpPr>
            <p:spPr>
              <a:xfrm>
                <a:off x="3525032" y="4874135"/>
                <a:ext cx="443326" cy="321178"/>
              </a:xfrm>
              <a:prstGeom prst="rect">
                <a:avLst/>
              </a:prstGeom>
              <a:blipFill>
                <a:blip r:embed="rId7"/>
                <a:stretch>
                  <a:fillRect l="-12329" r="-2740"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CFD873-3928-80DA-CF83-94FFB84D84BE}"/>
                  </a:ext>
                </a:extLst>
              </p:cNvPr>
              <p:cNvSpPr txBox="1"/>
              <p:nvPr/>
            </p:nvSpPr>
            <p:spPr>
              <a:xfrm>
                <a:off x="3508005" y="5183797"/>
                <a:ext cx="462499"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4" name="TextBox 13">
                <a:extLst>
                  <a:ext uri="{FF2B5EF4-FFF2-40B4-BE49-F238E27FC236}">
                    <a16:creationId xmlns:a16="http://schemas.microsoft.com/office/drawing/2014/main" id="{85CFD873-3928-80DA-CF83-94FFB84D84BE}"/>
                  </a:ext>
                </a:extLst>
              </p:cNvPr>
              <p:cNvSpPr txBox="1">
                <a:spLocks noRot="1" noChangeAspect="1" noMove="1" noResize="1" noEditPoints="1" noAdjustHandles="1" noChangeArrowheads="1" noChangeShapeType="1" noTextEdit="1"/>
              </p:cNvSpPr>
              <p:nvPr/>
            </p:nvSpPr>
            <p:spPr>
              <a:xfrm>
                <a:off x="3508005" y="5183797"/>
                <a:ext cx="462499" cy="321178"/>
              </a:xfrm>
              <a:prstGeom prst="rect">
                <a:avLst/>
              </a:prstGeom>
              <a:blipFill>
                <a:blip r:embed="rId8"/>
                <a:stretch>
                  <a:fillRect l="-11842" r="-2632"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0A3EA2-F80D-8DD3-0989-78F2C12E090B}"/>
                  </a:ext>
                </a:extLst>
              </p:cNvPr>
              <p:cNvSpPr txBox="1"/>
              <p:nvPr/>
            </p:nvSpPr>
            <p:spPr>
              <a:xfrm>
                <a:off x="3512656" y="5493459"/>
                <a:ext cx="452880" cy="321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a:p>
            </p:txBody>
          </p:sp>
        </mc:Choice>
        <mc:Fallback xmlns="">
          <p:sp>
            <p:nvSpPr>
              <p:cNvPr id="15" name="TextBox 14">
                <a:extLst>
                  <a:ext uri="{FF2B5EF4-FFF2-40B4-BE49-F238E27FC236}">
                    <a16:creationId xmlns:a16="http://schemas.microsoft.com/office/drawing/2014/main" id="{400A3EA2-F80D-8DD3-0989-78F2C12E090B}"/>
                  </a:ext>
                </a:extLst>
              </p:cNvPr>
              <p:cNvSpPr txBox="1">
                <a:spLocks noRot="1" noChangeAspect="1" noMove="1" noResize="1" noEditPoints="1" noAdjustHandles="1" noChangeArrowheads="1" noChangeShapeType="1" noTextEdit="1"/>
              </p:cNvSpPr>
              <p:nvPr/>
            </p:nvSpPr>
            <p:spPr>
              <a:xfrm>
                <a:off x="3512656" y="5493459"/>
                <a:ext cx="452880" cy="321178"/>
              </a:xfrm>
              <a:prstGeom prst="rect">
                <a:avLst/>
              </a:prstGeom>
              <a:blipFill>
                <a:blip r:embed="rId9"/>
                <a:stretch>
                  <a:fillRect l="-12000" r="-1333" b="-1132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4D43444C-1713-D308-ABB5-554F22C45B74}"/>
              </a:ext>
            </a:extLst>
          </p:cNvPr>
          <p:cNvCxnSpPr>
            <a:cxnSpLocks/>
          </p:cNvCxnSpPr>
          <p:nvPr/>
        </p:nvCxnSpPr>
        <p:spPr>
          <a:xfrm>
            <a:off x="380598" y="5066836"/>
            <a:ext cx="87087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4C63044-6EDB-3BEA-6FCD-6E73FC2C4FB2}"/>
                  </a:ext>
                </a:extLst>
              </p:cNvPr>
              <p:cNvSpPr txBox="1"/>
              <p:nvPr/>
            </p:nvSpPr>
            <p:spPr>
              <a:xfrm>
                <a:off x="342900" y="4582893"/>
                <a:ext cx="762000" cy="424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𝐴𝑓</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oMath>
                  </m:oMathPara>
                </a14:m>
                <a:endParaRPr lang="en-US" sz="2000" dirty="0"/>
              </a:p>
            </p:txBody>
          </p:sp>
        </mc:Choice>
        <mc:Fallback xmlns="">
          <p:sp>
            <p:nvSpPr>
              <p:cNvPr id="17" name="TextBox 16">
                <a:extLst>
                  <a:ext uri="{FF2B5EF4-FFF2-40B4-BE49-F238E27FC236}">
                    <a16:creationId xmlns:a16="http://schemas.microsoft.com/office/drawing/2014/main" id="{F4C63044-6EDB-3BEA-6FCD-6E73FC2C4FB2}"/>
                  </a:ext>
                </a:extLst>
              </p:cNvPr>
              <p:cNvSpPr txBox="1">
                <a:spLocks noRot="1" noChangeAspect="1" noMove="1" noResize="1" noEditPoints="1" noAdjustHandles="1" noChangeArrowheads="1" noChangeShapeType="1" noTextEdit="1"/>
              </p:cNvSpPr>
              <p:nvPr/>
            </p:nvSpPr>
            <p:spPr>
              <a:xfrm>
                <a:off x="342900" y="4582893"/>
                <a:ext cx="762000" cy="424732"/>
              </a:xfrm>
              <a:prstGeom prst="rect">
                <a:avLst/>
              </a:prstGeom>
              <a:blipFill>
                <a:blip r:embed="rId10"/>
                <a:stretch>
                  <a:fillRect b="-1014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D1057D30-7EF9-C18E-6BCB-E5D4DA1C10A7}"/>
              </a:ext>
            </a:extLst>
          </p:cNvPr>
          <p:cNvCxnSpPr>
            <a:cxnSpLocks/>
          </p:cNvCxnSpPr>
          <p:nvPr/>
        </p:nvCxnSpPr>
        <p:spPr>
          <a:xfrm>
            <a:off x="2917709" y="5103899"/>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E21613-24A8-5CB4-387E-B907844B64BB}"/>
              </a:ext>
            </a:extLst>
          </p:cNvPr>
          <p:cNvCxnSpPr>
            <a:cxnSpLocks/>
          </p:cNvCxnSpPr>
          <p:nvPr/>
        </p:nvCxnSpPr>
        <p:spPr>
          <a:xfrm>
            <a:off x="2894849" y="5408699"/>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6F26A9-68E1-DD48-4EB9-5766583E960E}"/>
              </a:ext>
            </a:extLst>
          </p:cNvPr>
          <p:cNvCxnSpPr>
            <a:cxnSpLocks/>
          </p:cNvCxnSpPr>
          <p:nvPr/>
        </p:nvCxnSpPr>
        <p:spPr>
          <a:xfrm>
            <a:off x="2894849" y="5713499"/>
            <a:ext cx="5334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black and white drawing of a tank&#10;&#10;AI-generated content may be incorrect.">
            <a:extLst>
              <a:ext uri="{FF2B5EF4-FFF2-40B4-BE49-F238E27FC236}">
                <a16:creationId xmlns:a16="http://schemas.microsoft.com/office/drawing/2014/main" id="{C1C57EB6-97DC-938A-64B3-E9027FE28A60}"/>
              </a:ext>
            </a:extLst>
          </p:cNvPr>
          <p:cNvPicPr>
            <a:picLocks noChangeAspect="1"/>
          </p:cNvPicPr>
          <p:nvPr/>
        </p:nvPicPr>
        <p:blipFill>
          <a:blip r:embed="rId11" cstate="print">
            <a:extLst>
              <a:ext uri="{BEBA8EAE-BF5A-486C-A8C5-ECC9F3942E4B}">
                <a14:imgProps xmlns:a14="http://schemas.microsoft.com/office/drawing/2010/main">
                  <a14:imgLayer r:embed="rId12">
                    <a14:imgEffect>
                      <a14:backgroundRemoval t="4922" b="89933" l="9756" r="89973">
                        <a14:foregroundMark x1="49322" y1="4922" x2="49322" y2="4922"/>
                        <a14:foregroundMark x1="88889" y1="49217" x2="88889" y2="49217"/>
                        <a14:backgroundMark x1="84282" y1="84564" x2="83740" y2="87472"/>
                      </a14:backgroundRemoval>
                    </a14:imgEffect>
                  </a14:imgLayer>
                </a14:imgProps>
              </a:ext>
              <a:ext uri="{28A0092B-C50C-407E-A947-70E740481C1C}">
                <a14:useLocalDpi xmlns:a14="http://schemas.microsoft.com/office/drawing/2010/main" val="0"/>
              </a:ext>
            </a:extLst>
          </a:blip>
          <a:stretch>
            <a:fillRect/>
          </a:stretch>
        </p:blipFill>
        <p:spPr>
          <a:xfrm>
            <a:off x="876300" y="4002019"/>
            <a:ext cx="2041409" cy="2472779"/>
          </a:xfrm>
          <a:prstGeom prst="rect">
            <a:avLst/>
          </a:prstGeom>
        </p:spPr>
      </p:pic>
      <p:pic>
        <p:nvPicPr>
          <p:cNvPr id="22" name="spring_animation">
            <a:hlinkClick r:id="" action="ppaction://media"/>
            <a:extLst>
              <a:ext uri="{FF2B5EF4-FFF2-40B4-BE49-F238E27FC236}">
                <a16:creationId xmlns:a16="http://schemas.microsoft.com/office/drawing/2014/main" id="{1EFF4627-3242-6492-E8B0-7CB7DF4FF620}"/>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73380" y="991413"/>
            <a:ext cx="3757026" cy="2817770"/>
          </a:xfrm>
          <a:prstGeom prst="rect">
            <a:avLst/>
          </a:prstGeom>
        </p:spPr>
      </p:pic>
      <p:sp>
        <p:nvSpPr>
          <p:cNvPr id="23" name="TextBox 22">
            <a:extLst>
              <a:ext uri="{FF2B5EF4-FFF2-40B4-BE49-F238E27FC236}">
                <a16:creationId xmlns:a16="http://schemas.microsoft.com/office/drawing/2014/main" id="{2DA7E8DB-A444-C509-276C-7F0BE4282CD9}"/>
              </a:ext>
            </a:extLst>
          </p:cNvPr>
          <p:cNvSpPr txBox="1"/>
          <p:nvPr/>
        </p:nvSpPr>
        <p:spPr>
          <a:xfrm>
            <a:off x="6637866" y="6474798"/>
            <a:ext cx="2957689" cy="379951"/>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dirty="0" err="1">
                <a:solidFill>
                  <a:schemeClr val="bg1"/>
                </a:solidFill>
              </a:rPr>
              <a:t>joshua.hammond@utexas.edu</a:t>
            </a:r>
            <a:endParaRPr lang="en-US" dirty="0">
              <a:solidFill>
                <a:schemeClr val="bg1"/>
              </a:solidFill>
            </a:endParaRPr>
          </a:p>
        </p:txBody>
      </p:sp>
    </p:spTree>
    <p:extLst>
      <p:ext uri="{BB962C8B-B14F-4D97-AF65-F5344CB8AC3E}">
        <p14:creationId xmlns:p14="http://schemas.microsoft.com/office/powerpoint/2010/main" val="323259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B28DB-84A8-D9A9-E83A-B04ED4C6A398}"/>
              </a:ext>
            </a:extLst>
          </p:cNvPr>
          <p:cNvSpPr>
            <a:spLocks noGrp="1"/>
          </p:cNvSpPr>
          <p:nvPr>
            <p:ph type="ctrTitle"/>
          </p:nvPr>
        </p:nvSpPr>
        <p:spPr/>
        <p:txBody>
          <a:bodyPr/>
          <a:lstStyle/>
          <a:p>
            <a:r>
              <a:rPr lang="en-US" dirty="0"/>
              <a:t>Supplemental Slides</a:t>
            </a:r>
          </a:p>
        </p:txBody>
      </p:sp>
      <p:sp>
        <p:nvSpPr>
          <p:cNvPr id="4" name="Slide Number Placeholder 3">
            <a:extLst>
              <a:ext uri="{FF2B5EF4-FFF2-40B4-BE49-F238E27FC236}">
                <a16:creationId xmlns:a16="http://schemas.microsoft.com/office/drawing/2014/main" id="{FBEA37A2-A149-05A4-6263-D60D468E3B0C}"/>
              </a:ext>
            </a:extLst>
          </p:cNvPr>
          <p:cNvSpPr>
            <a:spLocks noGrp="1"/>
          </p:cNvSpPr>
          <p:nvPr>
            <p:ph type="sldNum" sz="quarter" idx="12"/>
          </p:nvPr>
        </p:nvSpPr>
        <p:spPr/>
        <p:txBody>
          <a:bodyPr/>
          <a:lstStyle/>
          <a:p>
            <a:fld id="{1007560D-C660-4FEE-81F4-7F597AF5B804}" type="slidenum">
              <a:rPr lang="en-US" smtClean="0"/>
              <a:t>24</a:t>
            </a:fld>
            <a:endParaRPr lang="en-US"/>
          </a:p>
        </p:txBody>
      </p:sp>
    </p:spTree>
    <p:extLst>
      <p:ext uri="{BB962C8B-B14F-4D97-AF65-F5344CB8AC3E}">
        <p14:creationId xmlns:p14="http://schemas.microsoft.com/office/powerpoint/2010/main" val="3691140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F04BCB-0E59-F72F-A97E-41E1035F1A30}"/>
              </a:ext>
            </a:extLst>
          </p:cNvPr>
          <p:cNvSpPr>
            <a:spLocks noGrp="1"/>
          </p:cNvSpPr>
          <p:nvPr>
            <p:ph type="title"/>
          </p:nvPr>
        </p:nvSpPr>
        <p:spPr/>
        <p:txBody>
          <a:bodyPr/>
          <a:lstStyle/>
          <a:p>
            <a:r>
              <a:rPr lang="en-US" dirty="0"/>
              <a:t>Damped Spring System: Source Model Training Details</a:t>
            </a:r>
          </a:p>
        </p:txBody>
      </p:sp>
      <p:sp>
        <p:nvSpPr>
          <p:cNvPr id="4" name="Slide Number Placeholder 3">
            <a:extLst>
              <a:ext uri="{FF2B5EF4-FFF2-40B4-BE49-F238E27FC236}">
                <a16:creationId xmlns:a16="http://schemas.microsoft.com/office/drawing/2014/main" id="{7671F062-388C-DF52-82DF-E1EFE9105FDF}"/>
              </a:ext>
            </a:extLst>
          </p:cNvPr>
          <p:cNvSpPr>
            <a:spLocks noGrp="1"/>
          </p:cNvSpPr>
          <p:nvPr>
            <p:ph type="sldNum" sz="quarter" idx="12"/>
          </p:nvPr>
        </p:nvSpPr>
        <p:spPr/>
        <p:txBody>
          <a:bodyPr/>
          <a:lstStyle/>
          <a:p>
            <a:fld id="{1007560D-C660-4FEE-81F4-7F597AF5B804}" type="slidenum">
              <a:rPr lang="en-US" smtClean="0"/>
              <a:t>25</a:t>
            </a:fld>
            <a:endParaRPr lang="en-US"/>
          </a:p>
        </p:txBody>
      </p:sp>
      <p:sp>
        <p:nvSpPr>
          <p:cNvPr id="7" name="Rectangle 6">
            <a:extLst>
              <a:ext uri="{FF2B5EF4-FFF2-40B4-BE49-F238E27FC236}">
                <a16:creationId xmlns:a16="http://schemas.microsoft.com/office/drawing/2014/main" id="{8167B5A0-3D0D-D91B-A2D0-F1F19CF49CF0}"/>
              </a:ext>
            </a:extLst>
          </p:cNvPr>
          <p:cNvSpPr/>
          <p:nvPr/>
        </p:nvSpPr>
        <p:spPr>
          <a:xfrm>
            <a:off x="7841673" y="1636459"/>
            <a:ext cx="3837709" cy="3655977"/>
          </a:xfrm>
          <a:prstGeom prst="rect">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Best Model:</a:t>
            </a:r>
          </a:p>
          <a:p>
            <a:pPr marL="342900" indent="-342900">
              <a:buFont typeface="Arial" panose="020B0604020202020204" pitchFamily="34" charset="0"/>
              <a:buChar char="•"/>
            </a:pPr>
            <a:r>
              <a:rPr lang="en-US" sz="2000" dirty="0"/>
              <a:t>Batch Size: 16</a:t>
            </a:r>
          </a:p>
          <a:p>
            <a:pPr marL="342900" indent="-342900">
              <a:buFont typeface="Arial" panose="020B0604020202020204" pitchFamily="34" charset="0"/>
              <a:buChar char="•"/>
            </a:pPr>
            <a:r>
              <a:rPr lang="en-US" sz="2000" dirty="0"/>
              <a:t>Initial learning rate: 0.03182</a:t>
            </a:r>
          </a:p>
          <a:p>
            <a:pPr marL="342900" indent="-342900">
              <a:buFont typeface="Arial" panose="020B0604020202020204" pitchFamily="34" charset="0"/>
              <a:buChar char="•"/>
            </a:pPr>
            <a:r>
              <a:rPr lang="en-US" sz="2000" dirty="0"/>
              <a:t>Patience: 10 epochs</a:t>
            </a:r>
          </a:p>
          <a:p>
            <a:pPr marL="342900" indent="-342900">
              <a:buFont typeface="Arial" panose="020B0604020202020204" pitchFamily="34" charset="0"/>
              <a:buChar char="•"/>
            </a:pPr>
            <a:r>
              <a:rPr lang="en-US" sz="2000" dirty="0"/>
              <a:t>LR factor: 0.3442</a:t>
            </a:r>
          </a:p>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10" name="Content Placeholder 5">
                <a:extLst>
                  <a:ext uri="{FF2B5EF4-FFF2-40B4-BE49-F238E27FC236}">
                    <a16:creationId xmlns:a16="http://schemas.microsoft.com/office/drawing/2014/main" id="{1A614F52-C587-F1FC-87FB-8530B2034A7A}"/>
                  </a:ext>
                </a:extLst>
              </p:cNvPr>
              <p:cNvSpPr>
                <a:spLocks noGrp="1"/>
              </p:cNvSpPr>
              <p:nvPr>
                <p:ph idx="1"/>
              </p:nvPr>
            </p:nvSpPr>
            <p:spPr>
              <a:xfrm>
                <a:off x="373380" y="987553"/>
                <a:ext cx="7205056" cy="5189411"/>
              </a:xfrm>
            </p:spPr>
            <p:txBody>
              <a:bodyPr>
                <a:normAutofit/>
              </a:bodyPr>
              <a:lstStyle/>
              <a:p>
                <a:pPr marL="0" indent="0">
                  <a:buNone/>
                </a:pPr>
                <a:r>
                  <a:rPr lang="en-US" dirty="0"/>
                  <a:t>Training Data</a:t>
                </a:r>
              </a:p>
              <a:p>
                <a:r>
                  <a:rPr lang="en-US" dirty="0"/>
                  <a:t>100,000 Examples: </a:t>
                </a:r>
              </a:p>
              <a:p>
                <a:pPr lvl="1">
                  <a:buFont typeface="Courier New" panose="02070309020205020404" pitchFamily="49" charset="0"/>
                  <a:buChar char="o"/>
                </a:pPr>
                <a:r>
                  <a:rPr lang="en-US" dirty="0"/>
                  <a:t>10,000 for training</a:t>
                </a:r>
              </a:p>
              <a:p>
                <a:pPr lvl="1">
                  <a:buFont typeface="Courier New" panose="02070309020205020404" pitchFamily="49" charset="0"/>
                  <a:buChar char="o"/>
                </a:pPr>
                <a:r>
                  <a:rPr lang="en-US" dirty="0"/>
                  <a:t>10,000 for validation</a:t>
                </a:r>
              </a:p>
              <a:p>
                <a:pPr lvl="1">
                  <a:buFont typeface="Courier New" panose="02070309020205020404" pitchFamily="49" charset="0"/>
                  <a:buChar char="o"/>
                </a:pPr>
                <a:r>
                  <a:rPr lang="en-US" dirty="0"/>
                  <a:t>80,000 for testing</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0</m:t>
                        </m:r>
                      </m:sub>
                    </m:sSub>
                  </m:oMath>
                </a14:m>
                <a:r>
                  <a:rPr lang="en-US" dirty="0"/>
                  <a:t> for each examples drawn from uniform distribution [-5,5]</a:t>
                </a:r>
              </a:p>
              <a:p>
                <a:r>
                  <a:rPr lang="en-US" dirty="0"/>
                  <a:t>AHSA Hyperparameter Tuning w/ 100 samples</a:t>
                </a:r>
              </a:p>
              <a:p>
                <a:r>
                  <a:rPr lang="en-US" dirty="0"/>
                  <a:t>Max 200 Epochs</a:t>
                </a:r>
              </a:p>
              <a:p>
                <a:r>
                  <a:rPr lang="en-US" dirty="0"/>
                  <a:t>Hyperparameters</a:t>
                </a:r>
              </a:p>
              <a:p>
                <a:pPr lvl="1">
                  <a:buFont typeface="Courier New" panose="02070309020205020404" pitchFamily="49" charset="0"/>
                  <a:buChar char="o"/>
                </a:pPr>
                <a:r>
                  <a:rPr lang="en-US" dirty="0"/>
                  <a:t>Batch size (16, 32, 64, 128, 256, 1028, 4096)</a:t>
                </a:r>
              </a:p>
              <a:p>
                <a:pPr lvl="1">
                  <a:buFont typeface="Courier New" panose="02070309020205020404" pitchFamily="49" charset="0"/>
                  <a:buChar char="o"/>
                </a:pPr>
                <a:r>
                  <a:rPr lang="en-US" dirty="0"/>
                  <a:t>Decrease LR on Plateau Scheduler</a:t>
                </a:r>
              </a:p>
              <a:p>
                <a:pPr lvl="2">
                  <a:buFont typeface="Courier New" panose="02070309020205020404" pitchFamily="49" charset="0"/>
                  <a:buChar char="o"/>
                </a:pPr>
                <a:r>
                  <a:rPr lang="en-US" dirty="0"/>
                  <a:t>Initial learning rate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m:t>
                        </m:r>
                      </m:sup>
                    </m:sSup>
                  </m:oMath>
                </a14:m>
                <a:r>
                  <a:rPr lang="en-US" dirty="0"/>
                  <a:t> -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p>
                    </m:sSup>
                  </m:oMath>
                </a14:m>
                <a:r>
                  <a:rPr lang="en-US" dirty="0"/>
                  <a:t>)</a:t>
                </a:r>
              </a:p>
              <a:p>
                <a:pPr lvl="2">
                  <a:buFont typeface="Courier New" panose="02070309020205020404" pitchFamily="49" charset="0"/>
                  <a:buChar char="o"/>
                </a:pPr>
                <a:r>
                  <a:rPr lang="en-US" dirty="0"/>
                  <a:t>Learning rate patience(10, 20, 30, 40, 50)</a:t>
                </a:r>
              </a:p>
              <a:p>
                <a:pPr lvl="2">
                  <a:buFont typeface="Courier New" panose="02070309020205020404" pitchFamily="49" charset="0"/>
                  <a:buChar char="o"/>
                </a:pPr>
                <a:r>
                  <a:rPr lang="en-US" dirty="0"/>
                  <a:t>Learning rate factor (0.1 - 0.9)</a:t>
                </a:r>
              </a:p>
            </p:txBody>
          </p:sp>
        </mc:Choice>
        <mc:Fallback xmlns="">
          <p:sp>
            <p:nvSpPr>
              <p:cNvPr id="10" name="Content Placeholder 5">
                <a:extLst>
                  <a:ext uri="{FF2B5EF4-FFF2-40B4-BE49-F238E27FC236}">
                    <a16:creationId xmlns:a16="http://schemas.microsoft.com/office/drawing/2014/main" id="{1A614F52-C587-F1FC-87FB-8530B2034A7A}"/>
                  </a:ext>
                </a:extLst>
              </p:cNvPr>
              <p:cNvSpPr>
                <a:spLocks noGrp="1" noRot="1" noChangeAspect="1" noMove="1" noResize="1" noEditPoints="1" noAdjustHandles="1" noChangeArrowheads="1" noChangeShapeType="1" noTextEdit="1"/>
              </p:cNvSpPr>
              <p:nvPr>
                <p:ph idx="1"/>
              </p:nvPr>
            </p:nvSpPr>
            <p:spPr>
              <a:xfrm>
                <a:off x="373380" y="987553"/>
                <a:ext cx="7205056" cy="5189411"/>
              </a:xfrm>
              <a:blipFill>
                <a:blip r:embed="rId2"/>
                <a:stretch>
                  <a:fillRect l="-846" t="-1175" b="-118"/>
                </a:stretch>
              </a:blipFill>
            </p:spPr>
            <p:txBody>
              <a:bodyPr/>
              <a:lstStyle/>
              <a:p>
                <a:r>
                  <a:rPr lang="en-US">
                    <a:noFill/>
                  </a:rPr>
                  <a:t> </a:t>
                </a:r>
              </a:p>
            </p:txBody>
          </p:sp>
        </mc:Fallback>
      </mc:AlternateContent>
    </p:spTree>
    <p:extLst>
      <p:ext uri="{BB962C8B-B14F-4D97-AF65-F5344CB8AC3E}">
        <p14:creationId xmlns:p14="http://schemas.microsoft.com/office/powerpoint/2010/main" val="340795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D9AA8-E7A8-7B7E-762F-63D5BE4D545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D002B8B-AF46-11C4-F053-46B533A750B9}"/>
              </a:ext>
            </a:extLst>
          </p:cNvPr>
          <p:cNvSpPr>
            <a:spLocks noGrp="1"/>
          </p:cNvSpPr>
          <p:nvPr>
            <p:ph type="title"/>
          </p:nvPr>
        </p:nvSpPr>
        <p:spPr/>
        <p:txBody>
          <a:bodyPr/>
          <a:lstStyle/>
          <a:p>
            <a:r>
              <a:rPr lang="en-US" dirty="0"/>
              <a:t>Damped Spring System: Transfer Learning Details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2289925-9E7E-6CC8-5E9B-C31AA8B3F80C}"/>
                  </a:ext>
                </a:extLst>
              </p:cNvPr>
              <p:cNvSpPr>
                <a:spLocks noGrp="1"/>
              </p:cNvSpPr>
              <p:nvPr>
                <p:ph idx="1"/>
              </p:nvPr>
            </p:nvSpPr>
            <p:spPr>
              <a:xfrm>
                <a:off x="373380" y="987553"/>
                <a:ext cx="7205056" cy="5189411"/>
              </a:xfrm>
            </p:spPr>
            <p:txBody>
              <a:bodyPr>
                <a:normAutofit/>
              </a:bodyPr>
              <a:lstStyle/>
              <a:p>
                <a:pPr marL="0" indent="0">
                  <a:buNone/>
                </a:pPr>
                <a:r>
                  <a:rPr lang="en-US" dirty="0"/>
                  <a:t>Training Data</a:t>
                </a:r>
              </a:p>
              <a:p>
                <a:r>
                  <a:rPr lang="en-US" dirty="0"/>
                  <a:t>100,000 Examples: </a:t>
                </a:r>
              </a:p>
              <a:p>
                <a:pPr lvl="1">
                  <a:buFont typeface="Courier New" panose="02070309020205020404" pitchFamily="49" charset="0"/>
                  <a:buChar char="o"/>
                </a:pPr>
                <a:r>
                  <a:rPr lang="en-US" dirty="0"/>
                  <a:t>10,000 for training</a:t>
                </a:r>
              </a:p>
              <a:p>
                <a:pPr lvl="1">
                  <a:buFont typeface="Courier New" panose="02070309020205020404" pitchFamily="49" charset="0"/>
                  <a:buChar char="o"/>
                </a:pPr>
                <a:r>
                  <a:rPr lang="en-US" dirty="0"/>
                  <a:t>10,000 for validation</a:t>
                </a:r>
              </a:p>
              <a:p>
                <a:pPr lvl="1">
                  <a:buFont typeface="Courier New" panose="02070309020205020404" pitchFamily="49" charset="0"/>
                  <a:buChar char="o"/>
                </a:pPr>
                <a:r>
                  <a:rPr lang="en-US" dirty="0"/>
                  <a:t>80,000 for testing</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0</m:t>
                        </m:r>
                      </m:sub>
                    </m:sSub>
                  </m:oMath>
                </a14:m>
                <a:r>
                  <a:rPr lang="en-US" dirty="0"/>
                  <a:t> for each examples drawn from uniform distribution [-5,5]</a:t>
                </a:r>
              </a:p>
              <a:p>
                <a:r>
                  <a:rPr lang="en-US" dirty="0"/>
                  <a:t>AHSA Hyperparameter Tuning w/ 100 samples</a:t>
                </a:r>
              </a:p>
              <a:p>
                <a:r>
                  <a:rPr lang="en-US" dirty="0"/>
                  <a:t>Max 200 Epochs</a:t>
                </a:r>
              </a:p>
              <a:p>
                <a:r>
                  <a:rPr lang="en-US" dirty="0"/>
                  <a:t>Hyperparameters</a:t>
                </a:r>
              </a:p>
              <a:p>
                <a:pPr lvl="1">
                  <a:buFont typeface="Courier New" panose="02070309020205020404" pitchFamily="49" charset="0"/>
                  <a:buChar char="o"/>
                </a:pPr>
                <a:r>
                  <a:rPr lang="en-US" dirty="0"/>
                  <a:t>Batch size (16, 32, 64, 128, 256, 1028, 4096)</a:t>
                </a:r>
              </a:p>
              <a:p>
                <a:pPr lvl="1">
                  <a:buFont typeface="Courier New" panose="02070309020205020404" pitchFamily="49" charset="0"/>
                  <a:buChar char="o"/>
                </a:pPr>
                <a:r>
                  <a:rPr lang="en-US" dirty="0"/>
                  <a:t>Decrease LR on Plateau Scheduler</a:t>
                </a:r>
              </a:p>
              <a:p>
                <a:pPr lvl="2">
                  <a:buFont typeface="Courier New" panose="02070309020205020404" pitchFamily="49" charset="0"/>
                  <a:buChar char="o"/>
                </a:pPr>
                <a:r>
                  <a:rPr lang="en-US" dirty="0"/>
                  <a:t>Initial learning rate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m:t>
                        </m:r>
                      </m:sup>
                    </m:sSup>
                  </m:oMath>
                </a14:m>
                <a:r>
                  <a:rPr lang="en-US" dirty="0"/>
                  <a:t> -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p>
                    </m:sSup>
                  </m:oMath>
                </a14:m>
                <a:r>
                  <a:rPr lang="en-US" dirty="0"/>
                  <a:t>)</a:t>
                </a:r>
              </a:p>
              <a:p>
                <a:pPr lvl="2">
                  <a:buFont typeface="Courier New" panose="02070309020205020404" pitchFamily="49" charset="0"/>
                  <a:buChar char="o"/>
                </a:pPr>
                <a:r>
                  <a:rPr lang="en-US" dirty="0"/>
                  <a:t>Learning rate patience(10, 20, 30, 40, 50)</a:t>
                </a:r>
              </a:p>
              <a:p>
                <a:pPr lvl="2">
                  <a:buFont typeface="Courier New" panose="02070309020205020404" pitchFamily="49" charset="0"/>
                  <a:buChar char="o"/>
                </a:pPr>
                <a:r>
                  <a:rPr lang="en-US" dirty="0"/>
                  <a:t>Learning rate factor (0.1 - 0.9)</a:t>
                </a:r>
              </a:p>
            </p:txBody>
          </p:sp>
        </mc:Choice>
        <mc:Fallback xmlns="">
          <p:sp>
            <p:nvSpPr>
              <p:cNvPr id="6" name="Content Placeholder 5">
                <a:extLst>
                  <a:ext uri="{FF2B5EF4-FFF2-40B4-BE49-F238E27FC236}">
                    <a16:creationId xmlns:a16="http://schemas.microsoft.com/office/drawing/2014/main" id="{62289925-9E7E-6CC8-5E9B-C31AA8B3F80C}"/>
                  </a:ext>
                </a:extLst>
              </p:cNvPr>
              <p:cNvSpPr>
                <a:spLocks noGrp="1" noRot="1" noChangeAspect="1" noMove="1" noResize="1" noEditPoints="1" noAdjustHandles="1" noChangeArrowheads="1" noChangeShapeType="1" noTextEdit="1"/>
              </p:cNvSpPr>
              <p:nvPr>
                <p:ph idx="1"/>
              </p:nvPr>
            </p:nvSpPr>
            <p:spPr>
              <a:xfrm>
                <a:off x="373380" y="987553"/>
                <a:ext cx="7205056" cy="5189411"/>
              </a:xfrm>
              <a:blipFill>
                <a:blip r:embed="rId2"/>
                <a:stretch>
                  <a:fillRect l="-846" t="-1175" b="-1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79513D-50F2-20C4-03F9-5C0196373525}"/>
              </a:ext>
            </a:extLst>
          </p:cNvPr>
          <p:cNvSpPr>
            <a:spLocks noGrp="1"/>
          </p:cNvSpPr>
          <p:nvPr>
            <p:ph type="sldNum" sz="quarter" idx="12"/>
          </p:nvPr>
        </p:nvSpPr>
        <p:spPr/>
        <p:txBody>
          <a:bodyPr/>
          <a:lstStyle/>
          <a:p>
            <a:fld id="{1007560D-C660-4FEE-81F4-7F597AF5B804}" type="slidenum">
              <a:rPr lang="en-US" smtClean="0"/>
              <a:t>26</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09DF62A-405A-E700-AEB5-A7F5C285EFB8}"/>
                  </a:ext>
                </a:extLst>
              </p:cNvPr>
              <p:cNvSpPr/>
              <p:nvPr/>
            </p:nvSpPr>
            <p:spPr>
              <a:xfrm>
                <a:off x="7980911" y="1818714"/>
                <a:ext cx="3837709" cy="3655977"/>
              </a:xfrm>
              <a:prstGeom prst="rect">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Best SEKF Parameters:</a:t>
                </a:r>
              </a:p>
              <a:p>
                <a:pPr marL="342900" indent="-342900">
                  <a:buFont typeface="Arial" panose="020B0604020202020204" pitchFamily="34" charset="0"/>
                  <a:buChar char="•"/>
                </a:pPr>
                <a:r>
                  <a:rPr lang="en-US" sz="2000" dirty="0"/>
                  <a:t>Batch Size: 32</a:t>
                </a:r>
              </a:p>
              <a:p>
                <a:pPr marL="342900" indent="-342900">
                  <a:buFont typeface="Arial" panose="020B0604020202020204" pitchFamily="34" charset="0"/>
                  <a:buChar char="•"/>
                </a:pPr>
                <a:r>
                  <a:rPr lang="en-US" sz="2000" dirty="0"/>
                  <a:t>Initial learning rate: 100</a:t>
                </a:r>
              </a:p>
              <a:p>
                <a:pPr marL="342900" indent="-342900">
                  <a:buFont typeface="Arial" panose="020B0604020202020204" pitchFamily="34" charset="0"/>
                  <a:buChar char="•"/>
                </a:pPr>
                <a:r>
                  <a:rPr lang="en-US" sz="2000" dirty="0"/>
                  <a:t>Patience: 100 epochs</a:t>
                </a:r>
              </a:p>
              <a:p>
                <a:pPr marL="342900" indent="-342900">
                  <a:buFont typeface="Arial" panose="020B0604020202020204" pitchFamily="34" charset="0"/>
                  <a:buChar char="•"/>
                </a:pPr>
                <a:r>
                  <a:rPr lang="en-US" sz="2000" dirty="0"/>
                  <a:t>LR factor: -</a:t>
                </a:r>
              </a:p>
              <a:p>
                <a:pPr marL="342900" indent="-342900">
                  <a:buFont typeface="Arial" panose="020B0604020202020204" pitchFamily="34" charset="0"/>
                  <a:buChar char="•"/>
                </a:pPr>
                <a:r>
                  <a:rPr lang="en-US" sz="2000" dirty="0"/>
                  <a:t>Q =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b="1" i="0" smtClean="0">
                        <a:latin typeface="Cambria Math" panose="02040503050406030204" pitchFamily="18" charset="0"/>
                      </a:rPr>
                      <m:t>𝐈</m:t>
                    </m:r>
                  </m:oMath>
                </a14:m>
                <a:endParaRPr lang="en-US" sz="2000" b="1" dirty="0"/>
              </a:p>
              <a:p>
                <a:pPr marL="342900" indent="-342900">
                  <a:buFont typeface="Arial" panose="020B0604020202020204" pitchFamily="34" charset="0"/>
                  <a:buChar char="•"/>
                </a:pPr>
                <a:r>
                  <a:rPr lang="en-US" sz="2000" dirty="0"/>
                  <a:t>Initial P = 100 </a:t>
                </a:r>
                <a14:m>
                  <m:oMath xmlns:m="http://schemas.openxmlformats.org/officeDocument/2006/math">
                    <m:r>
                      <a:rPr lang="en-US" sz="2000" b="1">
                        <a:latin typeface="Cambria Math" panose="02040503050406030204" pitchFamily="18" charset="0"/>
                      </a:rPr>
                      <m:t>𝐈</m:t>
                    </m:r>
                  </m:oMath>
                </a14:m>
                <a:endParaRPr lang="en-US" sz="2000" dirty="0"/>
              </a:p>
              <a:p>
                <a:pPr marL="342900" indent="-342900">
                  <a:buFont typeface="Arial" panose="020B0604020202020204" pitchFamily="34" charset="0"/>
                  <a:buChar char="•"/>
                </a:pPr>
                <a:r>
                  <a:rPr lang="en-US" sz="2000" dirty="0"/>
                  <a:t>% parameters updated: 54.5 %</a:t>
                </a:r>
              </a:p>
              <a:p>
                <a:pPr marL="342900" indent="-342900">
                  <a:buFont typeface="Arial" panose="020B0604020202020204" pitchFamily="34" charset="0"/>
                  <a:buChar char="•"/>
                </a:pPr>
                <a:endParaRPr lang="en-US" sz="2000" dirty="0"/>
              </a:p>
            </p:txBody>
          </p:sp>
        </mc:Choice>
        <mc:Fallback xmlns="">
          <p:sp>
            <p:nvSpPr>
              <p:cNvPr id="7" name="Rectangle 6">
                <a:extLst>
                  <a:ext uri="{FF2B5EF4-FFF2-40B4-BE49-F238E27FC236}">
                    <a16:creationId xmlns:a16="http://schemas.microsoft.com/office/drawing/2014/main" id="{009DF62A-405A-E700-AEB5-A7F5C285EFB8}"/>
                  </a:ext>
                </a:extLst>
              </p:cNvPr>
              <p:cNvSpPr>
                <a:spLocks noRot="1" noChangeAspect="1" noMove="1" noResize="1" noEditPoints="1" noAdjustHandles="1" noChangeArrowheads="1" noChangeShapeType="1" noTextEdit="1"/>
              </p:cNvSpPr>
              <p:nvPr/>
            </p:nvSpPr>
            <p:spPr>
              <a:xfrm>
                <a:off x="7980911" y="1818714"/>
                <a:ext cx="3837709" cy="3655977"/>
              </a:xfrm>
              <a:prstGeom prst="rect">
                <a:avLst/>
              </a:prstGeom>
              <a:blipFill>
                <a:blip r:embed="rId3"/>
                <a:stretch>
                  <a:fillRect l="-14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38840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9934-7718-CE09-07AD-D6BEF9C54B42}"/>
              </a:ext>
            </a:extLst>
          </p:cNvPr>
          <p:cNvSpPr>
            <a:spLocks noGrp="1"/>
          </p:cNvSpPr>
          <p:nvPr>
            <p:ph type="title"/>
          </p:nvPr>
        </p:nvSpPr>
        <p:spPr/>
        <p:txBody>
          <a:bodyPr/>
          <a:lstStyle/>
          <a:p>
            <a:r>
              <a:rPr lang="en-US" dirty="0"/>
              <a:t>Damped Spring System: Full Results</a:t>
            </a:r>
          </a:p>
        </p:txBody>
      </p:sp>
      <p:sp>
        <p:nvSpPr>
          <p:cNvPr id="3" name="Content Placeholder 2">
            <a:extLst>
              <a:ext uri="{FF2B5EF4-FFF2-40B4-BE49-F238E27FC236}">
                <a16:creationId xmlns:a16="http://schemas.microsoft.com/office/drawing/2014/main" id="{687843A7-B1F9-A14B-70C2-7239F3C0B22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03321F6-82D6-6554-385F-035D3ACE5F5D}"/>
              </a:ext>
            </a:extLst>
          </p:cNvPr>
          <p:cNvSpPr>
            <a:spLocks noGrp="1"/>
          </p:cNvSpPr>
          <p:nvPr>
            <p:ph type="sldNum" sz="quarter" idx="12"/>
          </p:nvPr>
        </p:nvSpPr>
        <p:spPr/>
        <p:txBody>
          <a:bodyPr/>
          <a:lstStyle/>
          <a:p>
            <a:fld id="{1007560D-C660-4FEE-81F4-7F597AF5B804}" type="slidenum">
              <a:rPr lang="en-US" smtClean="0"/>
              <a:t>27</a:t>
            </a:fld>
            <a:endParaRPr lang="en-US" dirty="0"/>
          </a:p>
        </p:txBody>
      </p:sp>
      <p:pic>
        <p:nvPicPr>
          <p:cNvPr id="5" name="Picture 4">
            <a:extLst>
              <a:ext uri="{FF2B5EF4-FFF2-40B4-BE49-F238E27FC236}">
                <a16:creationId xmlns:a16="http://schemas.microsoft.com/office/drawing/2014/main" id="{2C3BA87F-011F-12AB-A13B-9CD0EFECB6C9}"/>
              </a:ext>
            </a:extLst>
          </p:cNvPr>
          <p:cNvPicPr>
            <a:picLocks noChangeAspect="1"/>
          </p:cNvPicPr>
          <p:nvPr/>
        </p:nvPicPr>
        <p:blipFill>
          <a:blip r:embed="rId2"/>
          <a:stretch>
            <a:fillRect/>
          </a:stretch>
        </p:blipFill>
        <p:spPr>
          <a:xfrm>
            <a:off x="2787407" y="987553"/>
            <a:ext cx="6617185" cy="5486400"/>
          </a:xfrm>
          <a:prstGeom prst="rect">
            <a:avLst/>
          </a:prstGeom>
        </p:spPr>
      </p:pic>
    </p:spTree>
    <p:extLst>
      <p:ext uri="{BB962C8B-B14F-4D97-AF65-F5344CB8AC3E}">
        <p14:creationId xmlns:p14="http://schemas.microsoft.com/office/powerpoint/2010/main" val="2448979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E718-ED38-C4DF-A545-A2225E8852E1}"/>
              </a:ext>
            </a:extLst>
          </p:cNvPr>
          <p:cNvSpPr>
            <a:spLocks noGrp="1"/>
          </p:cNvSpPr>
          <p:nvPr>
            <p:ph type="title"/>
          </p:nvPr>
        </p:nvSpPr>
        <p:spPr/>
        <p:txBody>
          <a:bodyPr/>
          <a:lstStyle/>
          <a:p>
            <a:r>
              <a:rPr lang="en-US" dirty="0"/>
              <a:t>CSTR System: Initial Training Details</a:t>
            </a:r>
          </a:p>
        </p:txBody>
      </p:sp>
      <p:sp>
        <p:nvSpPr>
          <p:cNvPr id="3" name="Content Placeholder 2">
            <a:extLst>
              <a:ext uri="{FF2B5EF4-FFF2-40B4-BE49-F238E27FC236}">
                <a16:creationId xmlns:a16="http://schemas.microsoft.com/office/drawing/2014/main" id="{DE54BAA9-B81A-4762-DC72-B3B6071882D7}"/>
              </a:ext>
            </a:extLst>
          </p:cNvPr>
          <p:cNvSpPr>
            <a:spLocks noGrp="1"/>
          </p:cNvSpPr>
          <p:nvPr>
            <p:ph idx="1"/>
          </p:nvPr>
        </p:nvSpPr>
        <p:spPr>
          <a:xfrm>
            <a:off x="373380" y="987553"/>
            <a:ext cx="6484620" cy="5189411"/>
          </a:xfrm>
        </p:spPr>
        <p:txBody>
          <a:bodyPr/>
          <a:lstStyle/>
          <a:p>
            <a:pPr marL="0" indent="0">
              <a:buNone/>
            </a:pPr>
            <a:r>
              <a:rPr lang="en-US" dirty="0"/>
              <a:t>Training Data</a:t>
            </a:r>
          </a:p>
          <a:p>
            <a:r>
              <a:rPr lang="en-US" dirty="0"/>
              <a:t>1 Year of data</a:t>
            </a:r>
          </a:p>
          <a:p>
            <a:pPr lvl="1">
              <a:buFont typeface="Courier New" panose="02070309020205020404" pitchFamily="49" charset="0"/>
              <a:buChar char="o"/>
            </a:pPr>
            <a:r>
              <a:rPr lang="en-US" dirty="0"/>
              <a:t>80% for training</a:t>
            </a:r>
          </a:p>
          <a:p>
            <a:pPr lvl="1">
              <a:buFont typeface="Courier New" panose="02070309020205020404" pitchFamily="49" charset="0"/>
              <a:buChar char="o"/>
            </a:pPr>
            <a:r>
              <a:rPr lang="en-US" dirty="0"/>
              <a:t>10% for validation</a:t>
            </a:r>
          </a:p>
          <a:p>
            <a:pPr lvl="1">
              <a:buFont typeface="Courier New" panose="02070309020205020404" pitchFamily="49" charset="0"/>
              <a:buChar char="o"/>
            </a:pPr>
            <a:r>
              <a:rPr lang="en-US" dirty="0"/>
              <a:t>10% for testing</a:t>
            </a:r>
          </a:p>
          <a:p>
            <a:r>
              <a:rPr lang="en-US" dirty="0"/>
              <a:t>5 minute interval between each input-output example to maximize throughput while minimizing redundant information</a:t>
            </a:r>
          </a:p>
          <a:p>
            <a:r>
              <a:rPr lang="en-US" dirty="0"/>
              <a:t>Hyperparameters</a:t>
            </a:r>
          </a:p>
          <a:p>
            <a:pPr lvl="1">
              <a:buFont typeface="Courier New" panose="02070309020205020404" pitchFamily="49" charset="0"/>
              <a:buChar char="o"/>
            </a:pPr>
            <a:r>
              <a:rPr lang="en-US" dirty="0"/>
              <a:t>Epochs: 10</a:t>
            </a:r>
          </a:p>
          <a:p>
            <a:pPr lvl="1">
              <a:buFont typeface="Courier New" panose="02070309020205020404" pitchFamily="49" charset="0"/>
              <a:buChar char="o"/>
            </a:pPr>
            <a:r>
              <a:rPr lang="en-US" dirty="0"/>
              <a:t>Learning Rate: 0.1</a:t>
            </a:r>
          </a:p>
          <a:p>
            <a:pPr lvl="1">
              <a:buFont typeface="Courier New" panose="02070309020205020404" pitchFamily="49" charset="0"/>
              <a:buChar char="o"/>
            </a:pPr>
            <a:r>
              <a:rPr lang="en-US" dirty="0"/>
              <a:t>Batch Size: 256</a:t>
            </a:r>
          </a:p>
        </p:txBody>
      </p:sp>
      <p:sp>
        <p:nvSpPr>
          <p:cNvPr id="4" name="Slide Number Placeholder 3">
            <a:extLst>
              <a:ext uri="{FF2B5EF4-FFF2-40B4-BE49-F238E27FC236}">
                <a16:creationId xmlns:a16="http://schemas.microsoft.com/office/drawing/2014/main" id="{E4348616-B31A-45E0-96D4-5C03607FE03A}"/>
              </a:ext>
            </a:extLst>
          </p:cNvPr>
          <p:cNvSpPr>
            <a:spLocks noGrp="1"/>
          </p:cNvSpPr>
          <p:nvPr>
            <p:ph type="sldNum" sz="quarter" idx="12"/>
          </p:nvPr>
        </p:nvSpPr>
        <p:spPr/>
        <p:txBody>
          <a:bodyPr/>
          <a:lstStyle/>
          <a:p>
            <a:fld id="{1007560D-C660-4FEE-81F4-7F597AF5B804}" type="slidenum">
              <a:rPr lang="en-US" smtClean="0"/>
              <a:t>28</a:t>
            </a:fld>
            <a:endParaRPr lang="en-US" dirty="0"/>
          </a:p>
        </p:txBody>
      </p:sp>
      <p:sp>
        <p:nvSpPr>
          <p:cNvPr id="5" name="Rectangle: Rounded Corners 4">
            <a:extLst>
              <a:ext uri="{FF2B5EF4-FFF2-40B4-BE49-F238E27FC236}">
                <a16:creationId xmlns:a16="http://schemas.microsoft.com/office/drawing/2014/main" id="{62A754D1-9DC4-AE79-E5A9-9DD60FC220DA}"/>
              </a:ext>
            </a:extLst>
          </p:cNvPr>
          <p:cNvSpPr/>
          <p:nvPr/>
        </p:nvSpPr>
        <p:spPr>
          <a:xfrm>
            <a:off x="8907368" y="1767844"/>
            <a:ext cx="3058213" cy="4184466"/>
          </a:xfrm>
          <a:prstGeom prst="roundRect">
            <a:avLst>
              <a:gd name="adj" fmla="val 6232"/>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1E411C83-4F0E-2406-E655-4D058F9D389A}"/>
                  </a:ext>
                </a:extLst>
              </p:cNvPr>
              <p:cNvSpPr/>
              <p:nvPr/>
            </p:nvSpPr>
            <p:spPr>
              <a:xfrm>
                <a:off x="6044269" y="5393433"/>
                <a:ext cx="2340382" cy="437081"/>
              </a:xfrm>
              <a:prstGeom prst="roundRect">
                <a:avLst>
                  <a:gd name="adj" fmla="val 2580"/>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States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𝑋</m:t>
                        </m:r>
                      </m:e>
                      <m:sub>
                        <m:r>
                          <a:rPr lang="en-US" sz="2800" b="0" i="1" smtClean="0">
                            <a:solidFill>
                              <a:schemeClr val="tx1"/>
                            </a:solidFill>
                            <a:latin typeface="Cambria Math" panose="02040503050406030204" pitchFamily="18" charset="0"/>
                          </a:rPr>
                          <m:t>0</m:t>
                        </m:r>
                      </m:sub>
                    </m:sSub>
                  </m:oMath>
                </a14:m>
                <a:r>
                  <a:rPr lang="en-US" sz="2800">
                    <a:solidFill>
                      <a:schemeClr val="tx1"/>
                    </a:solidFill>
                  </a:rPr>
                  <a:t>(31)</a:t>
                </a:r>
              </a:p>
            </p:txBody>
          </p:sp>
        </mc:Choice>
        <mc:Fallback xmlns="">
          <p:sp>
            <p:nvSpPr>
              <p:cNvPr id="6" name="Rectangle: Rounded Corners 5">
                <a:extLst>
                  <a:ext uri="{FF2B5EF4-FFF2-40B4-BE49-F238E27FC236}">
                    <a16:creationId xmlns:a16="http://schemas.microsoft.com/office/drawing/2014/main" id="{1E411C83-4F0E-2406-E655-4D058F9D389A}"/>
                  </a:ext>
                </a:extLst>
              </p:cNvPr>
              <p:cNvSpPr>
                <a:spLocks noRot="1" noChangeAspect="1" noMove="1" noResize="1" noEditPoints="1" noAdjustHandles="1" noChangeArrowheads="1" noChangeShapeType="1" noTextEdit="1"/>
              </p:cNvSpPr>
              <p:nvPr/>
            </p:nvSpPr>
            <p:spPr>
              <a:xfrm>
                <a:off x="6044269" y="5393433"/>
                <a:ext cx="2340382" cy="437081"/>
              </a:xfrm>
              <a:prstGeom prst="roundRect">
                <a:avLst>
                  <a:gd name="adj" fmla="val 2580"/>
                </a:avLst>
              </a:prstGeom>
              <a:blipFill>
                <a:blip r:embed="rId2"/>
                <a:stretch>
                  <a:fillRect t="-20548" b="-479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5888FC92-2984-73D5-B40F-9B12DEE2598E}"/>
                  </a:ext>
                </a:extLst>
              </p:cNvPr>
              <p:cNvSpPr/>
              <p:nvPr/>
            </p:nvSpPr>
            <p:spPr>
              <a:xfrm>
                <a:off x="9181751" y="6020122"/>
                <a:ext cx="2165522" cy="437081"/>
              </a:xfrm>
              <a:prstGeom prst="roundRect">
                <a:avLst>
                  <a:gd name="adj" fmla="val 2580"/>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Input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𝑈</m:t>
                        </m:r>
                      </m:e>
                      <m:sub>
                        <m:r>
                          <a:rPr lang="en-US" sz="2800" b="0" i="1" smtClean="0">
                            <a:solidFill>
                              <a:schemeClr val="tx1"/>
                            </a:solidFill>
                            <a:latin typeface="Cambria Math" panose="02040503050406030204" pitchFamily="18" charset="0"/>
                          </a:rPr>
                          <m:t>𝑖</m:t>
                        </m:r>
                      </m:sub>
                    </m:sSub>
                  </m:oMath>
                </a14:m>
                <a:r>
                  <a:rPr lang="en-US" sz="2800">
                    <a:solidFill>
                      <a:schemeClr val="tx1"/>
                    </a:solidFill>
                  </a:rPr>
                  <a:t>(15)</a:t>
                </a:r>
              </a:p>
            </p:txBody>
          </p:sp>
        </mc:Choice>
        <mc:Fallback xmlns="">
          <p:sp>
            <p:nvSpPr>
              <p:cNvPr id="7" name="Rectangle: Rounded Corners 6">
                <a:extLst>
                  <a:ext uri="{FF2B5EF4-FFF2-40B4-BE49-F238E27FC236}">
                    <a16:creationId xmlns:a16="http://schemas.microsoft.com/office/drawing/2014/main" id="{5888FC92-2984-73D5-B40F-9B12DEE2598E}"/>
                  </a:ext>
                </a:extLst>
              </p:cNvPr>
              <p:cNvSpPr>
                <a:spLocks noRot="1" noChangeAspect="1" noMove="1" noResize="1" noEditPoints="1" noAdjustHandles="1" noChangeArrowheads="1" noChangeShapeType="1" noTextEdit="1"/>
              </p:cNvSpPr>
              <p:nvPr/>
            </p:nvSpPr>
            <p:spPr>
              <a:xfrm>
                <a:off x="9181751" y="6020122"/>
                <a:ext cx="2165522" cy="437081"/>
              </a:xfrm>
              <a:prstGeom prst="roundRect">
                <a:avLst>
                  <a:gd name="adj" fmla="val 2580"/>
                </a:avLst>
              </a:prstGeom>
              <a:blipFill>
                <a:blip r:embed="rId3"/>
                <a:stretch>
                  <a:fillRect l="-560" t="-21918" r="-280" b="-47945"/>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7792DE0-A438-4ABA-5024-665A5CCAB635}"/>
              </a:ext>
            </a:extLst>
          </p:cNvPr>
          <p:cNvCxnSpPr>
            <a:cxnSpLocks/>
          </p:cNvCxnSpPr>
          <p:nvPr/>
        </p:nvCxnSpPr>
        <p:spPr>
          <a:xfrm>
            <a:off x="8403776" y="5619959"/>
            <a:ext cx="880654" cy="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B77EF5-0684-7F9F-BBC5-181852676AED}"/>
              </a:ext>
            </a:extLst>
          </p:cNvPr>
          <p:cNvCxnSpPr>
            <a:cxnSpLocks/>
          </p:cNvCxnSpPr>
          <p:nvPr/>
        </p:nvCxnSpPr>
        <p:spPr>
          <a:xfrm flipV="1">
            <a:off x="10438651" y="2290354"/>
            <a:ext cx="9461" cy="3103359"/>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AE8A5210-1277-942C-754D-F34B1D81CEC6}"/>
              </a:ext>
            </a:extLst>
          </p:cNvPr>
          <p:cNvSpPr/>
          <p:nvPr/>
        </p:nvSpPr>
        <p:spPr>
          <a:xfrm>
            <a:off x="9290540" y="5393433"/>
            <a:ext cx="2317989" cy="437081"/>
          </a:xfrm>
          <a:prstGeom prst="roundRect">
            <a:avLst>
              <a:gd name="adj" fmla="val 2580"/>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Concatenate</a:t>
            </a:r>
          </a:p>
        </p:txBody>
      </p:sp>
      <p:sp>
        <p:nvSpPr>
          <p:cNvPr id="11" name="Rectangle: Rounded Corners 10">
            <a:extLst>
              <a:ext uri="{FF2B5EF4-FFF2-40B4-BE49-F238E27FC236}">
                <a16:creationId xmlns:a16="http://schemas.microsoft.com/office/drawing/2014/main" id="{C70258B1-1590-67A3-A4E5-5D4D18E215D9}"/>
              </a:ext>
            </a:extLst>
          </p:cNvPr>
          <p:cNvSpPr/>
          <p:nvPr/>
        </p:nvSpPr>
        <p:spPr>
          <a:xfrm>
            <a:off x="9290540" y="4896867"/>
            <a:ext cx="2317989" cy="437081"/>
          </a:xfrm>
          <a:prstGeom prst="roundRect">
            <a:avLst>
              <a:gd name="adj" fmla="val 2580"/>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Linear (64)</a:t>
            </a:r>
          </a:p>
        </p:txBody>
      </p:sp>
      <p:sp>
        <p:nvSpPr>
          <p:cNvPr id="12" name="Rectangle: Rounded Corners 11">
            <a:extLst>
              <a:ext uri="{FF2B5EF4-FFF2-40B4-BE49-F238E27FC236}">
                <a16:creationId xmlns:a16="http://schemas.microsoft.com/office/drawing/2014/main" id="{2472A7AC-30DB-6627-1B74-08206556B2CD}"/>
              </a:ext>
            </a:extLst>
          </p:cNvPr>
          <p:cNvSpPr/>
          <p:nvPr/>
        </p:nvSpPr>
        <p:spPr>
          <a:xfrm>
            <a:off x="9290541" y="4400301"/>
            <a:ext cx="2317989" cy="437081"/>
          </a:xfrm>
          <a:prstGeom prst="roundRect">
            <a:avLst>
              <a:gd name="adj" fmla="val 2580"/>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Sigmoid</a:t>
            </a:r>
          </a:p>
        </p:txBody>
      </p:sp>
      <p:sp>
        <p:nvSpPr>
          <p:cNvPr id="13" name="Parallelogram 12">
            <a:extLst>
              <a:ext uri="{FF2B5EF4-FFF2-40B4-BE49-F238E27FC236}">
                <a16:creationId xmlns:a16="http://schemas.microsoft.com/office/drawing/2014/main" id="{59503D5F-F142-4900-967C-49A6606E8B4E}"/>
              </a:ext>
            </a:extLst>
          </p:cNvPr>
          <p:cNvSpPr/>
          <p:nvPr/>
        </p:nvSpPr>
        <p:spPr>
          <a:xfrm>
            <a:off x="9058345" y="1833100"/>
            <a:ext cx="2756258" cy="437081"/>
          </a:xfrm>
          <a:prstGeom prst="parallelogram">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Runge-</a:t>
            </a:r>
            <a:r>
              <a:rPr lang="en-US" sz="2800" err="1">
                <a:solidFill>
                  <a:schemeClr val="tx1"/>
                </a:solidFill>
              </a:rPr>
              <a:t>Kutta</a:t>
            </a:r>
            <a:endParaRPr lang="en-US" sz="2800">
              <a:solidFill>
                <a:schemeClr val="tx1"/>
              </a:solidFill>
            </a:endParaRPr>
          </a:p>
        </p:txBody>
      </p:sp>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C1CC2F11-FBBF-E30C-8541-1BEB9FC59371}"/>
                  </a:ext>
                </a:extLst>
              </p:cNvPr>
              <p:cNvSpPr/>
              <p:nvPr/>
            </p:nvSpPr>
            <p:spPr>
              <a:xfrm>
                <a:off x="9221628" y="494447"/>
                <a:ext cx="2434046" cy="952789"/>
              </a:xfrm>
              <a:prstGeom prst="roundRect">
                <a:avLst>
                  <a:gd name="adj" fmla="val 2580"/>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Predicted States </a:t>
                </a:r>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𝑋</m:t>
                            </m:r>
                          </m:e>
                        </m:acc>
                      </m:e>
                      <m:sub>
                        <m:r>
                          <a:rPr lang="en-US" sz="2800" b="0" i="1" smtClean="0">
                            <a:solidFill>
                              <a:schemeClr val="tx1"/>
                            </a:solidFill>
                            <a:latin typeface="Cambria Math" panose="02040503050406030204" pitchFamily="18" charset="0"/>
                          </a:rPr>
                          <m:t>1…</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𝑛</m:t>
                            </m:r>
                          </m:e>
                          <m:sub>
                            <m:r>
                              <a:rPr lang="en-US" sz="2800" b="0" i="1" smtClean="0">
                                <a:solidFill>
                                  <a:schemeClr val="tx1"/>
                                </a:solidFill>
                                <a:latin typeface="Cambria Math" panose="02040503050406030204" pitchFamily="18" charset="0"/>
                              </a:rPr>
                              <m:t>𝑝</m:t>
                            </m:r>
                          </m:sub>
                        </m:sSub>
                      </m:sub>
                    </m:sSub>
                  </m:oMath>
                </a14:m>
                <a:endParaRPr lang="en-US" sz="2800">
                  <a:solidFill>
                    <a:schemeClr val="tx1"/>
                  </a:solidFill>
                </a:endParaRPr>
              </a:p>
            </p:txBody>
          </p:sp>
        </mc:Choice>
        <mc:Fallback xmlns="">
          <p:sp>
            <p:nvSpPr>
              <p:cNvPr id="14" name="Rectangle: Rounded Corners 13">
                <a:extLst>
                  <a:ext uri="{FF2B5EF4-FFF2-40B4-BE49-F238E27FC236}">
                    <a16:creationId xmlns:a16="http://schemas.microsoft.com/office/drawing/2014/main" id="{C1CC2F11-FBBF-E30C-8541-1BEB9FC59371}"/>
                  </a:ext>
                </a:extLst>
              </p:cNvPr>
              <p:cNvSpPr>
                <a:spLocks noRot="1" noChangeAspect="1" noMove="1" noResize="1" noEditPoints="1" noAdjustHandles="1" noChangeArrowheads="1" noChangeShapeType="1" noTextEdit="1"/>
              </p:cNvSpPr>
              <p:nvPr/>
            </p:nvSpPr>
            <p:spPr>
              <a:xfrm>
                <a:off x="9221628" y="494447"/>
                <a:ext cx="2434046" cy="952789"/>
              </a:xfrm>
              <a:prstGeom prst="roundRect">
                <a:avLst>
                  <a:gd name="adj" fmla="val 2580"/>
                </a:avLst>
              </a:prstGeom>
              <a:blipFill>
                <a:blip r:embed="rId4"/>
                <a:stretch>
                  <a:fillRect t="-10127" b="-1455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00496B6F-653B-3ABF-2519-AE2CF0831C7C}"/>
              </a:ext>
            </a:extLst>
          </p:cNvPr>
          <p:cNvCxnSpPr>
            <a:cxnSpLocks/>
          </p:cNvCxnSpPr>
          <p:nvPr/>
        </p:nvCxnSpPr>
        <p:spPr>
          <a:xfrm flipV="1">
            <a:off x="10438651" y="5837809"/>
            <a:ext cx="0" cy="182313"/>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CFB2A984-AD5E-237D-E227-D7BFF9CABCBC}"/>
              </a:ext>
            </a:extLst>
          </p:cNvPr>
          <p:cNvSpPr/>
          <p:nvPr/>
        </p:nvSpPr>
        <p:spPr>
          <a:xfrm>
            <a:off x="9290539" y="3901254"/>
            <a:ext cx="2317989" cy="437081"/>
          </a:xfrm>
          <a:prstGeom prst="roundRect">
            <a:avLst>
              <a:gd name="adj" fmla="val 2580"/>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Linear (64)</a:t>
            </a:r>
          </a:p>
        </p:txBody>
      </p:sp>
      <p:sp>
        <p:nvSpPr>
          <p:cNvPr id="17" name="Rectangle: Rounded Corners 16">
            <a:extLst>
              <a:ext uri="{FF2B5EF4-FFF2-40B4-BE49-F238E27FC236}">
                <a16:creationId xmlns:a16="http://schemas.microsoft.com/office/drawing/2014/main" id="{F321EC18-481D-D234-2562-447811EDE88C}"/>
              </a:ext>
            </a:extLst>
          </p:cNvPr>
          <p:cNvSpPr/>
          <p:nvPr/>
        </p:nvSpPr>
        <p:spPr>
          <a:xfrm>
            <a:off x="9289118" y="3396361"/>
            <a:ext cx="2317989" cy="437081"/>
          </a:xfrm>
          <a:prstGeom prst="roundRect">
            <a:avLst>
              <a:gd name="adj" fmla="val 2580"/>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Sigmoid</a:t>
            </a:r>
          </a:p>
        </p:txBody>
      </p:sp>
      <p:sp>
        <p:nvSpPr>
          <p:cNvPr id="18" name="Rectangle: Rounded Corners 17">
            <a:extLst>
              <a:ext uri="{FF2B5EF4-FFF2-40B4-BE49-F238E27FC236}">
                <a16:creationId xmlns:a16="http://schemas.microsoft.com/office/drawing/2014/main" id="{ED169309-08A2-B025-6BCD-4D2C58EF07BD}"/>
              </a:ext>
            </a:extLst>
          </p:cNvPr>
          <p:cNvSpPr/>
          <p:nvPr/>
        </p:nvSpPr>
        <p:spPr>
          <a:xfrm>
            <a:off x="9289118" y="2899795"/>
            <a:ext cx="2317989" cy="437081"/>
          </a:xfrm>
          <a:prstGeom prst="roundRect">
            <a:avLst>
              <a:gd name="adj" fmla="val 2580"/>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Linear (46)</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284AF8C-AEE4-4861-B72C-15C58822BF8F}"/>
                  </a:ext>
                </a:extLst>
              </p:cNvPr>
              <p:cNvSpPr txBox="1"/>
              <p:nvPr/>
            </p:nvSpPr>
            <p:spPr>
              <a:xfrm>
                <a:off x="10448112" y="2324688"/>
                <a:ext cx="1298995" cy="53476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rPr>
                        <m:t>𝑑</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r>
                        <a:rPr lang="en-US" sz="2800" b="0" i="1" smtClean="0">
                          <a:latin typeface="Cambria Math" panose="02040503050406030204" pitchFamily="18" charset="0"/>
                        </a:rPr>
                        <m:t>/</m:t>
                      </m:r>
                      <m:r>
                        <a:rPr lang="en-US" sz="2800" b="0" i="1" smtClean="0">
                          <a:latin typeface="Cambria Math" panose="02040503050406030204" pitchFamily="18" charset="0"/>
                        </a:rPr>
                        <m:t>𝑑𝑡</m:t>
                      </m:r>
                    </m:oMath>
                  </m:oMathPara>
                </a14:m>
                <a:endParaRPr lang="en-US" sz="2800"/>
              </a:p>
            </p:txBody>
          </p:sp>
        </mc:Choice>
        <mc:Fallback xmlns="">
          <p:sp>
            <p:nvSpPr>
              <p:cNvPr id="19" name="TextBox 18">
                <a:extLst>
                  <a:ext uri="{FF2B5EF4-FFF2-40B4-BE49-F238E27FC236}">
                    <a16:creationId xmlns:a16="http://schemas.microsoft.com/office/drawing/2014/main" id="{D284AF8C-AEE4-4861-B72C-15C58822BF8F}"/>
                  </a:ext>
                </a:extLst>
              </p:cNvPr>
              <p:cNvSpPr txBox="1">
                <a:spLocks noRot="1" noChangeAspect="1" noMove="1" noResize="1" noEditPoints="1" noAdjustHandles="1" noChangeArrowheads="1" noChangeShapeType="1" noTextEdit="1"/>
              </p:cNvSpPr>
              <p:nvPr/>
            </p:nvSpPr>
            <p:spPr>
              <a:xfrm>
                <a:off x="10448112" y="2324688"/>
                <a:ext cx="1298995" cy="534762"/>
              </a:xfrm>
              <a:prstGeom prst="rect">
                <a:avLst/>
              </a:prstGeom>
              <a:blipFill>
                <a:blip r:embed="rId5"/>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1898D59-D2EA-95AF-0011-122B5082844A}"/>
              </a:ext>
            </a:extLst>
          </p:cNvPr>
          <p:cNvCxnSpPr>
            <a:cxnSpLocks/>
            <a:endCxn id="14" idx="2"/>
          </p:cNvCxnSpPr>
          <p:nvPr/>
        </p:nvCxnSpPr>
        <p:spPr>
          <a:xfrm flipV="1">
            <a:off x="10431744" y="1447236"/>
            <a:ext cx="0" cy="384287"/>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822E43F0-078D-8233-70A9-F7E03535FE16}"/>
              </a:ext>
            </a:extLst>
          </p:cNvPr>
          <p:cNvSpPr/>
          <p:nvPr/>
        </p:nvSpPr>
        <p:spPr>
          <a:xfrm>
            <a:off x="9948418" y="1545664"/>
            <a:ext cx="483326" cy="478972"/>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ACFA325E-90F4-E3AA-A07D-21AADF6D9BD3}"/>
              </a:ext>
            </a:extLst>
          </p:cNvPr>
          <p:cNvSpPr/>
          <p:nvPr/>
        </p:nvSpPr>
        <p:spPr>
          <a:xfrm rot="16200000">
            <a:off x="8665704" y="1547841"/>
            <a:ext cx="483326" cy="478972"/>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F0A17BC-8D4F-7A2F-F1F4-6003BA8940EE}"/>
              </a:ext>
            </a:extLst>
          </p:cNvPr>
          <p:cNvCxnSpPr>
            <a:cxnSpLocks/>
          </p:cNvCxnSpPr>
          <p:nvPr/>
        </p:nvCxnSpPr>
        <p:spPr>
          <a:xfrm>
            <a:off x="8907368" y="1545664"/>
            <a:ext cx="1282713" cy="0"/>
          </a:xfrm>
          <a:prstGeom prst="straightConnector1">
            <a:avLst/>
          </a:prstGeom>
          <a:ln w="28575">
            <a:solidFill>
              <a:srgbClr val="000000"/>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DADD61F-D42D-B205-BCDA-408E7E5C70A6}"/>
              </a:ext>
            </a:extLst>
          </p:cNvPr>
          <p:cNvCxnSpPr>
            <a:cxnSpLocks/>
            <a:stCxn id="25" idx="2"/>
          </p:cNvCxnSpPr>
          <p:nvPr/>
        </p:nvCxnSpPr>
        <p:spPr>
          <a:xfrm flipV="1">
            <a:off x="8663528" y="1786028"/>
            <a:ext cx="0" cy="3594445"/>
          </a:xfrm>
          <a:prstGeom prst="straightConnector1">
            <a:avLst/>
          </a:prstGeom>
          <a:ln w="28575">
            <a:solidFill>
              <a:srgbClr val="000000"/>
            </a:solidFill>
            <a:tailEnd type="none"/>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97E90A0D-4EF6-6D26-114C-0A5A3FFE31FB}"/>
              </a:ext>
            </a:extLst>
          </p:cNvPr>
          <p:cNvSpPr/>
          <p:nvPr/>
        </p:nvSpPr>
        <p:spPr>
          <a:xfrm rot="10800000">
            <a:off x="8663528" y="5140987"/>
            <a:ext cx="483326" cy="478972"/>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59A61DE-0FFA-7B53-EC5D-63367FE77CFE}"/>
                  </a:ext>
                </a:extLst>
              </p:cNvPr>
              <p:cNvSpPr txBox="1"/>
              <p:nvPr/>
            </p:nvSpPr>
            <p:spPr>
              <a:xfrm>
                <a:off x="7896086" y="2583573"/>
                <a:ext cx="767441" cy="534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359A61DE-0FFA-7B53-EC5D-63367FE77CFE}"/>
                  </a:ext>
                </a:extLst>
              </p:cNvPr>
              <p:cNvSpPr txBox="1">
                <a:spLocks noRot="1" noChangeAspect="1" noMove="1" noResize="1" noEditPoints="1" noAdjustHandles="1" noChangeArrowheads="1" noChangeShapeType="1" noTextEdit="1"/>
              </p:cNvSpPr>
              <p:nvPr/>
            </p:nvSpPr>
            <p:spPr>
              <a:xfrm>
                <a:off x="7896086" y="2583573"/>
                <a:ext cx="767441" cy="53476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431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F75CC-6B1B-5799-E01F-7C0CB909AD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7DCB5-75DD-0A5D-B698-1C760B936C20}"/>
              </a:ext>
            </a:extLst>
          </p:cNvPr>
          <p:cNvSpPr>
            <a:spLocks noGrp="1"/>
          </p:cNvSpPr>
          <p:nvPr>
            <p:ph type="title"/>
          </p:nvPr>
        </p:nvSpPr>
        <p:spPr/>
        <p:txBody>
          <a:bodyPr/>
          <a:lstStyle/>
          <a:p>
            <a:br>
              <a:rPr lang="en-US" dirty="0"/>
            </a:br>
            <a:r>
              <a:rPr lang="en-US" dirty="0"/>
              <a:t>Multi-stream SEKF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61B4E1-5376-221B-5611-4C39E4D68BF3}"/>
                  </a:ext>
                </a:extLst>
              </p:cNvPr>
              <p:cNvSpPr>
                <a:spLocks noGrp="1"/>
              </p:cNvSpPr>
              <p:nvPr>
                <p:ph idx="1"/>
              </p:nvPr>
            </p:nvSpPr>
            <p:spPr>
              <a:xfrm>
                <a:off x="838200" y="987554"/>
                <a:ext cx="10515600" cy="617700"/>
              </a:xfrm>
            </p:spPr>
            <p:txBody>
              <a:bodyPr>
                <a:noAutofit/>
              </a:bodyPr>
              <a:lstStyle/>
              <a:p>
                <a:pPr marL="0" indent="0">
                  <a:buNone/>
                </a:pPr>
                <a:r>
                  <a:rPr lang="en-US" b="1" dirty="0"/>
                  <a:t>Problem:</a:t>
                </a:r>
                <a:r>
                  <a:rPr lang="en-US" dirty="0"/>
                  <a:t> The SEKF performs updates on single datapoints. When performing this across large datasets, this becomes time-consuming to iterate across all datapoints individually.</a:t>
                </a:r>
              </a:p>
              <a:p>
                <a:pPr marL="0" indent="0">
                  <a:buNone/>
                </a:pPr>
                <a:r>
                  <a:rPr lang="en-US" dirty="0"/>
                  <a:t>For a </a:t>
                </a:r>
                <a:r>
                  <a:rPr lang="en-US" b="1" dirty="0"/>
                  <a:t>batch size </a:t>
                </a:r>
                <a14:m>
                  <m:oMath xmlns:m="http://schemas.openxmlformats.org/officeDocument/2006/math">
                    <m:r>
                      <a:rPr lang="en-US" b="1" i="1" smtClean="0">
                        <a:latin typeface="Cambria Math" panose="02040503050406030204" pitchFamily="18" charset="0"/>
                      </a:rPr>
                      <m:t>𝒃</m:t>
                    </m:r>
                  </m:oMath>
                </a14:m>
                <a:r>
                  <a:rPr lang="en-US" dirty="0"/>
                  <a:t>, where each prediction includes </a:t>
                </a:r>
                <a14:m>
                  <m:oMath xmlns:m="http://schemas.openxmlformats.org/officeDocument/2006/math">
                    <m:r>
                      <a:rPr lang="en-US" b="1" i="1" smtClean="0">
                        <a:latin typeface="Cambria Math" panose="02040503050406030204" pitchFamily="18" charset="0"/>
                      </a:rPr>
                      <m:t>𝒐</m:t>
                    </m:r>
                  </m:oMath>
                </a14:m>
                <a:r>
                  <a:rPr lang="en-US" b="1" dirty="0"/>
                  <a:t> outputs </a:t>
                </a:r>
                <a:r>
                  <a:rPr lang="en-US" dirty="0"/>
                  <a:t>produced from a model with </a:t>
                </a:r>
                <a14:m>
                  <m:oMath xmlns:m="http://schemas.openxmlformats.org/officeDocument/2006/math">
                    <m:r>
                      <a:rPr lang="en-US" b="1" i="1" smtClean="0">
                        <a:latin typeface="Cambria Math" panose="02040503050406030204" pitchFamily="18" charset="0"/>
                      </a:rPr>
                      <m:t>𝒑</m:t>
                    </m:r>
                  </m:oMath>
                </a14:m>
                <a:r>
                  <a:rPr lang="en-US" b="1" dirty="0"/>
                  <a:t> parameters</a:t>
                </a:r>
                <a:r>
                  <a:rPr lang="en-US" dirty="0"/>
                  <a:t>:</a:t>
                </a:r>
              </a:p>
            </p:txBody>
          </p:sp>
        </mc:Choice>
        <mc:Fallback xmlns="">
          <p:sp>
            <p:nvSpPr>
              <p:cNvPr id="3" name="Content Placeholder 2">
                <a:extLst>
                  <a:ext uri="{FF2B5EF4-FFF2-40B4-BE49-F238E27FC236}">
                    <a16:creationId xmlns:a16="http://schemas.microsoft.com/office/drawing/2014/main" id="{BE61B4E1-5376-221B-5611-4C39E4D68BF3}"/>
                  </a:ext>
                </a:extLst>
              </p:cNvPr>
              <p:cNvSpPr>
                <a:spLocks noGrp="1" noRot="1" noChangeAspect="1" noMove="1" noResize="1" noEditPoints="1" noAdjustHandles="1" noChangeArrowheads="1" noChangeShapeType="1" noTextEdit="1"/>
              </p:cNvSpPr>
              <p:nvPr>
                <p:ph idx="1"/>
              </p:nvPr>
            </p:nvSpPr>
            <p:spPr>
              <a:xfrm>
                <a:off x="838200" y="987554"/>
                <a:ext cx="10515600" cy="617700"/>
              </a:xfrm>
              <a:blipFill>
                <a:blip r:embed="rId4"/>
                <a:stretch>
                  <a:fillRect l="-638" t="-9901" b="-13168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E42FCD4-D342-E3C6-3138-B4B6E8FBC7F7}"/>
              </a:ext>
            </a:extLst>
          </p:cNvPr>
          <p:cNvSpPr>
            <a:spLocks noGrp="1"/>
          </p:cNvSpPr>
          <p:nvPr>
            <p:ph type="sldNum" sz="quarter" idx="12"/>
          </p:nvPr>
        </p:nvSpPr>
        <p:spPr/>
        <p:txBody>
          <a:bodyPr/>
          <a:lstStyle/>
          <a:p>
            <a:fld id="{1007560D-C660-4FEE-81F4-7F597AF5B804}" type="slidenum">
              <a:rPr lang="en-US" smtClean="0"/>
              <a:t>29</a:t>
            </a:fld>
            <a:endParaRPr lang="en-US" dirty="0"/>
          </a:p>
        </p:txBody>
      </p:sp>
      <p:sp>
        <p:nvSpPr>
          <p:cNvPr id="33" name="TextBox 32">
            <a:extLst>
              <a:ext uri="{FF2B5EF4-FFF2-40B4-BE49-F238E27FC236}">
                <a16:creationId xmlns:a16="http://schemas.microsoft.com/office/drawing/2014/main" id="{1494DBAD-F738-2491-45A6-84A9EE572640}"/>
              </a:ext>
            </a:extLst>
          </p:cNvPr>
          <p:cNvSpPr txBox="1"/>
          <p:nvPr/>
        </p:nvSpPr>
        <p:spPr>
          <a:xfrm>
            <a:off x="847628" y="4232635"/>
            <a:ext cx="1917050" cy="325748"/>
          </a:xfrm>
          <a:prstGeom prst="rect">
            <a:avLst/>
          </a:prstGeom>
        </p:spPr>
        <p:txBody>
          <a:bodyPr vert="horz" wrap="none" lIns="91440" tIns="45720" rIns="91440" bIns="45720" rtlCol="0">
            <a:noAutofit/>
          </a:bodyPr>
          <a:lstStyle/>
          <a:p>
            <a:pPr marL="0" indent="0" algn="l">
              <a:buFont typeface="Arial" panose="020B0604020202020204" pitchFamily="34" charset="0"/>
              <a:buNone/>
            </a:pPr>
            <a:endParaRPr lang="en-US" dirty="0"/>
          </a:p>
        </p:txBody>
      </p:sp>
      <p:grpSp>
        <p:nvGrpSpPr>
          <p:cNvPr id="54" name="Group 53">
            <a:extLst>
              <a:ext uri="{FF2B5EF4-FFF2-40B4-BE49-F238E27FC236}">
                <a16:creationId xmlns:a16="http://schemas.microsoft.com/office/drawing/2014/main" id="{E979312C-A58A-89C8-FBF8-6F2CE1589844}"/>
              </a:ext>
            </a:extLst>
          </p:cNvPr>
          <p:cNvGrpSpPr/>
          <p:nvPr/>
        </p:nvGrpSpPr>
        <p:grpSpPr>
          <a:xfrm>
            <a:off x="1093786" y="4243608"/>
            <a:ext cx="5487848" cy="1745071"/>
            <a:chOff x="1662196" y="4256188"/>
            <a:chExt cx="5487848" cy="1745071"/>
          </a:xfrm>
        </p:grpSpPr>
        <p:grpSp>
          <p:nvGrpSpPr>
            <p:cNvPr id="51" name="Group 50">
              <a:extLst>
                <a:ext uri="{FF2B5EF4-FFF2-40B4-BE49-F238E27FC236}">
                  <a16:creationId xmlns:a16="http://schemas.microsoft.com/office/drawing/2014/main" id="{6D5BBB70-F3F5-FD5A-FE86-CD593D0033B4}"/>
                </a:ext>
              </a:extLst>
            </p:cNvPr>
            <p:cNvGrpSpPr/>
            <p:nvPr/>
          </p:nvGrpSpPr>
          <p:grpSpPr>
            <a:xfrm>
              <a:off x="3178050" y="4256188"/>
              <a:ext cx="1811581" cy="1680022"/>
              <a:chOff x="2578422" y="4384042"/>
              <a:chExt cx="1811581" cy="1680022"/>
            </a:xfrm>
          </p:grpSpPr>
          <p:grpSp>
            <p:nvGrpSpPr>
              <p:cNvPr id="32" name="Group 31">
                <a:extLst>
                  <a:ext uri="{FF2B5EF4-FFF2-40B4-BE49-F238E27FC236}">
                    <a16:creationId xmlns:a16="http://schemas.microsoft.com/office/drawing/2014/main" id="{13DAE5D2-72B8-E792-5DA8-BACB6120A25F}"/>
                  </a:ext>
                </a:extLst>
              </p:cNvPr>
              <p:cNvGrpSpPr/>
              <p:nvPr/>
            </p:nvGrpSpPr>
            <p:grpSpPr>
              <a:xfrm>
                <a:off x="2954997" y="4665076"/>
                <a:ext cx="701485" cy="1398988"/>
                <a:chOff x="2162546" y="4726328"/>
                <a:chExt cx="701485" cy="1398988"/>
              </a:xfrm>
            </p:grpSpPr>
            <p:grpSp>
              <p:nvGrpSpPr>
                <p:cNvPr id="30" name="Group 29">
                  <a:extLst>
                    <a:ext uri="{FF2B5EF4-FFF2-40B4-BE49-F238E27FC236}">
                      <a16:creationId xmlns:a16="http://schemas.microsoft.com/office/drawing/2014/main" id="{C75D8D77-83B8-D123-FEA8-2EB61ED2BBCE}"/>
                    </a:ext>
                  </a:extLst>
                </p:cNvPr>
                <p:cNvGrpSpPr/>
                <p:nvPr/>
              </p:nvGrpSpPr>
              <p:grpSpPr>
                <a:xfrm>
                  <a:off x="2647018" y="5076075"/>
                  <a:ext cx="160126" cy="1049241"/>
                  <a:chOff x="1453769" y="3030089"/>
                  <a:chExt cx="160126" cy="1049241"/>
                </a:xfrm>
              </p:grpSpPr>
              <p:sp>
                <p:nvSpPr>
                  <p:cNvPr id="5" name="Rectangle 4">
                    <a:extLst>
                      <a:ext uri="{FF2B5EF4-FFF2-40B4-BE49-F238E27FC236}">
                        <a16:creationId xmlns:a16="http://schemas.microsoft.com/office/drawing/2014/main" id="{22F09AEF-AF5C-4493-0716-3684AC89C279}"/>
                      </a:ext>
                    </a:extLst>
                  </p:cNvPr>
                  <p:cNvSpPr/>
                  <p:nvPr/>
                </p:nvSpPr>
                <p:spPr>
                  <a:xfrm>
                    <a:off x="1453769" y="3030089"/>
                    <a:ext cx="160126" cy="3497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36E655F-244B-9C66-219D-2F0725411CC1}"/>
                      </a:ext>
                    </a:extLst>
                  </p:cNvPr>
                  <p:cNvSpPr/>
                  <p:nvPr/>
                </p:nvSpPr>
                <p:spPr>
                  <a:xfrm>
                    <a:off x="1453769" y="3379836"/>
                    <a:ext cx="160126" cy="34974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6C6BEF-1F40-300B-F85E-14E0A11F3402}"/>
                      </a:ext>
                    </a:extLst>
                  </p:cNvPr>
                  <p:cNvSpPr/>
                  <p:nvPr/>
                </p:nvSpPr>
                <p:spPr>
                  <a:xfrm>
                    <a:off x="1453769" y="3729583"/>
                    <a:ext cx="160126" cy="3497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304AAA-4C30-ED42-5057-C50F69E80857}"/>
                        </a:ext>
                      </a:extLst>
                    </p:cNvPr>
                    <p:cNvSpPr txBox="1"/>
                    <p:nvPr/>
                  </p:nvSpPr>
                  <p:spPr>
                    <a:xfrm>
                      <a:off x="2162546" y="5474578"/>
                      <a:ext cx="403624" cy="240188"/>
                    </a:xfrm>
                    <a:prstGeom prst="rect">
                      <a:avLst/>
                    </a:prstGeom>
                    <a:noFill/>
                  </p:spPr>
                  <p:txBody>
                    <a:bodyPr wrap="none" rtlCol="0" anchor="ctr">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𝑜𝑏</m:t>
                            </m:r>
                          </m:oMath>
                        </m:oMathPara>
                      </a14:m>
                      <a:endParaRPr lang="en-US" sz="2000" b="0" dirty="0"/>
                    </a:p>
                  </p:txBody>
                </p:sp>
              </mc:Choice>
              <mc:Fallback xmlns="">
                <p:sp>
                  <p:nvSpPr>
                    <p:cNvPr id="23" name="TextBox 22">
                      <a:extLst>
                        <a:ext uri="{FF2B5EF4-FFF2-40B4-BE49-F238E27FC236}">
                          <a16:creationId xmlns:a16="http://schemas.microsoft.com/office/drawing/2014/main" id="{38304AAA-4C30-ED42-5057-C50F69E80857}"/>
                        </a:ext>
                      </a:extLst>
                    </p:cNvPr>
                    <p:cNvSpPr txBox="1">
                      <a:spLocks noRot="1" noChangeAspect="1" noMove="1" noResize="1" noEditPoints="1" noAdjustHandles="1" noChangeArrowheads="1" noChangeShapeType="1" noTextEdit="1"/>
                    </p:cNvSpPr>
                    <p:nvPr/>
                  </p:nvSpPr>
                  <p:spPr>
                    <a:xfrm>
                      <a:off x="2162546" y="5474578"/>
                      <a:ext cx="403624" cy="240188"/>
                    </a:xfrm>
                    <a:prstGeom prst="rect">
                      <a:avLst/>
                    </a:prstGeom>
                    <a:blipFill>
                      <a:blip r:embed="rId5"/>
                      <a:stretch>
                        <a:fillRect t="-7692" r="-13636" b="-25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4B8A3E1-5559-9099-2C58-7D78ADA9F33E}"/>
                        </a:ext>
                      </a:extLst>
                    </p:cNvPr>
                    <p:cNvSpPr txBox="1"/>
                    <p:nvPr/>
                  </p:nvSpPr>
                  <p:spPr>
                    <a:xfrm>
                      <a:off x="2590131" y="4726328"/>
                      <a:ext cx="273900" cy="240188"/>
                    </a:xfrm>
                    <a:prstGeom prst="rect">
                      <a:avLst/>
                    </a:prstGeom>
                    <a:noFill/>
                  </p:spPr>
                  <p:txBody>
                    <a:bodyPr wrap="none" rtlCol="0" anchor="ctr">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m:t>
                            </m:r>
                          </m:oMath>
                        </m:oMathPara>
                      </a14:m>
                      <a:endParaRPr lang="en-US" sz="2000" b="0" dirty="0"/>
                    </a:p>
                  </p:txBody>
                </p:sp>
              </mc:Choice>
              <mc:Fallback xmlns="">
                <p:sp>
                  <p:nvSpPr>
                    <p:cNvPr id="26" name="TextBox 25">
                      <a:extLst>
                        <a:ext uri="{FF2B5EF4-FFF2-40B4-BE49-F238E27FC236}">
                          <a16:creationId xmlns:a16="http://schemas.microsoft.com/office/drawing/2014/main" id="{B4B8A3E1-5559-9099-2C58-7D78ADA9F33E}"/>
                        </a:ext>
                      </a:extLst>
                    </p:cNvPr>
                    <p:cNvSpPr txBox="1">
                      <a:spLocks noRot="1" noChangeAspect="1" noMove="1" noResize="1" noEditPoints="1" noAdjustHandles="1" noChangeArrowheads="1" noChangeShapeType="1" noTextEdit="1"/>
                    </p:cNvSpPr>
                    <p:nvPr/>
                  </p:nvSpPr>
                  <p:spPr>
                    <a:xfrm>
                      <a:off x="2590131" y="4726328"/>
                      <a:ext cx="273900" cy="240188"/>
                    </a:xfrm>
                    <a:prstGeom prst="rect">
                      <a:avLst/>
                    </a:prstGeom>
                    <a:blipFill>
                      <a:blip r:embed="rId6"/>
                      <a:stretch>
                        <a:fillRect t="-5000" r="-17778" b="-20000"/>
                      </a:stretch>
                    </a:blipFill>
                  </p:spPr>
                  <p:txBody>
                    <a:bodyPr/>
                    <a:lstStyle/>
                    <a:p>
                      <a:r>
                        <a:rPr lang="en-US">
                          <a:noFill/>
                        </a:rPr>
                        <a:t> </a:t>
                      </a:r>
                    </a:p>
                  </p:txBody>
                </p:sp>
              </mc:Fallback>
            </mc:AlternateContent>
          </p:grpSp>
          <p:sp>
            <p:nvSpPr>
              <p:cNvPr id="34" name="TextBox 33">
                <a:extLst>
                  <a:ext uri="{FF2B5EF4-FFF2-40B4-BE49-F238E27FC236}">
                    <a16:creationId xmlns:a16="http://schemas.microsoft.com/office/drawing/2014/main" id="{58B3B687-9EC3-A683-B614-3F1233F2262F}"/>
                  </a:ext>
                </a:extLst>
              </p:cNvPr>
              <p:cNvSpPr txBox="1"/>
              <p:nvPr/>
            </p:nvSpPr>
            <p:spPr>
              <a:xfrm>
                <a:off x="2578422" y="4384042"/>
                <a:ext cx="1811581" cy="281034"/>
              </a:xfrm>
              <a:prstGeom prst="rect">
                <a:avLst/>
              </a:prstGeom>
              <a:noFill/>
            </p:spPr>
            <p:txBody>
              <a:bodyPr wrap="none" rtlCol="0" anchor="ctr">
                <a:noAutofit/>
              </a:bodyPr>
              <a:lstStyle/>
              <a:p>
                <a:pPr algn="ctr"/>
                <a:r>
                  <a:rPr lang="en-US" sz="2000" b="1" dirty="0"/>
                  <a:t>Error Vector</a:t>
                </a:r>
              </a:p>
            </p:txBody>
          </p:sp>
        </p:grpSp>
        <p:grpSp>
          <p:nvGrpSpPr>
            <p:cNvPr id="52" name="Group 51">
              <a:extLst>
                <a:ext uri="{FF2B5EF4-FFF2-40B4-BE49-F238E27FC236}">
                  <a16:creationId xmlns:a16="http://schemas.microsoft.com/office/drawing/2014/main" id="{983F6592-07D9-3FB1-E6DF-3EA4291BA0E5}"/>
                </a:ext>
              </a:extLst>
            </p:cNvPr>
            <p:cNvGrpSpPr/>
            <p:nvPr/>
          </p:nvGrpSpPr>
          <p:grpSpPr>
            <a:xfrm>
              <a:off x="4316747" y="4256188"/>
              <a:ext cx="2833297" cy="1654065"/>
              <a:chOff x="4333116" y="4384042"/>
              <a:chExt cx="2833297" cy="1654065"/>
            </a:xfrm>
          </p:grpSpPr>
          <p:grpSp>
            <p:nvGrpSpPr>
              <p:cNvPr id="31" name="Group 30">
                <a:extLst>
                  <a:ext uri="{FF2B5EF4-FFF2-40B4-BE49-F238E27FC236}">
                    <a16:creationId xmlns:a16="http://schemas.microsoft.com/office/drawing/2014/main" id="{07B4ADFB-EC57-50F4-07B1-49144059B3BB}"/>
                  </a:ext>
                </a:extLst>
              </p:cNvPr>
              <p:cNvGrpSpPr/>
              <p:nvPr/>
            </p:nvGrpSpPr>
            <p:grpSpPr>
              <a:xfrm>
                <a:off x="4990732" y="4691032"/>
                <a:ext cx="1332498" cy="1347075"/>
                <a:chOff x="4548657" y="4402682"/>
                <a:chExt cx="1332498" cy="1347075"/>
              </a:xfrm>
            </p:grpSpPr>
            <p:grpSp>
              <p:nvGrpSpPr>
                <p:cNvPr id="28" name="Group 27">
                  <a:extLst>
                    <a:ext uri="{FF2B5EF4-FFF2-40B4-BE49-F238E27FC236}">
                      <a16:creationId xmlns:a16="http://schemas.microsoft.com/office/drawing/2014/main" id="{D2467486-0083-520D-FC72-4F89E3542423}"/>
                    </a:ext>
                  </a:extLst>
                </p:cNvPr>
                <p:cNvGrpSpPr/>
                <p:nvPr/>
              </p:nvGrpSpPr>
              <p:grpSpPr>
                <a:xfrm>
                  <a:off x="4979395" y="4700516"/>
                  <a:ext cx="800630" cy="1049241"/>
                  <a:chOff x="1453769" y="4889088"/>
                  <a:chExt cx="800630" cy="1049241"/>
                </a:xfrm>
              </p:grpSpPr>
              <p:sp>
                <p:nvSpPr>
                  <p:cNvPr id="12" name="Rectangle 11">
                    <a:extLst>
                      <a:ext uri="{FF2B5EF4-FFF2-40B4-BE49-F238E27FC236}">
                        <a16:creationId xmlns:a16="http://schemas.microsoft.com/office/drawing/2014/main" id="{56CF98A4-5E73-D1E0-8E1C-CDC3A37190A4}"/>
                      </a:ext>
                    </a:extLst>
                  </p:cNvPr>
                  <p:cNvSpPr/>
                  <p:nvPr/>
                </p:nvSpPr>
                <p:spPr>
                  <a:xfrm>
                    <a:off x="1613895" y="5238835"/>
                    <a:ext cx="160126" cy="34974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6B05796-198C-0FB1-4DE9-E225F384B2B9}"/>
                      </a:ext>
                    </a:extLst>
                  </p:cNvPr>
                  <p:cNvGrpSpPr/>
                  <p:nvPr/>
                </p:nvGrpSpPr>
                <p:grpSpPr>
                  <a:xfrm>
                    <a:off x="1453769" y="4889088"/>
                    <a:ext cx="800630" cy="1049241"/>
                    <a:chOff x="1453769" y="4889088"/>
                    <a:chExt cx="800630" cy="1049241"/>
                  </a:xfrm>
                </p:grpSpPr>
                <p:sp>
                  <p:nvSpPr>
                    <p:cNvPr id="8" name="Rectangle 7">
                      <a:extLst>
                        <a:ext uri="{FF2B5EF4-FFF2-40B4-BE49-F238E27FC236}">
                          <a16:creationId xmlns:a16="http://schemas.microsoft.com/office/drawing/2014/main" id="{AE9AB8FA-8E82-B09E-1E85-C7E08476113D}"/>
                        </a:ext>
                      </a:extLst>
                    </p:cNvPr>
                    <p:cNvSpPr/>
                    <p:nvPr/>
                  </p:nvSpPr>
                  <p:spPr>
                    <a:xfrm>
                      <a:off x="1453769" y="4889088"/>
                      <a:ext cx="160126" cy="3497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ABD062-C531-0750-5BF0-1C184C7DF8D4}"/>
                        </a:ext>
                      </a:extLst>
                    </p:cNvPr>
                    <p:cNvSpPr/>
                    <p:nvPr/>
                  </p:nvSpPr>
                  <p:spPr>
                    <a:xfrm>
                      <a:off x="1453769" y="5238835"/>
                      <a:ext cx="160126" cy="34974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D0996E-A4EE-38FB-3D5B-5CECABCAB4BC}"/>
                        </a:ext>
                      </a:extLst>
                    </p:cNvPr>
                    <p:cNvSpPr/>
                    <p:nvPr/>
                  </p:nvSpPr>
                  <p:spPr>
                    <a:xfrm>
                      <a:off x="1453769" y="5588582"/>
                      <a:ext cx="160126" cy="3497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CCF47C-5CAA-7315-CCCD-5AFE40BBB30E}"/>
                        </a:ext>
                      </a:extLst>
                    </p:cNvPr>
                    <p:cNvSpPr/>
                    <p:nvPr/>
                  </p:nvSpPr>
                  <p:spPr>
                    <a:xfrm>
                      <a:off x="1613895" y="4889088"/>
                      <a:ext cx="160126" cy="3497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235852-7262-9C45-9106-E668CEC081F1}"/>
                        </a:ext>
                      </a:extLst>
                    </p:cNvPr>
                    <p:cNvSpPr/>
                    <p:nvPr/>
                  </p:nvSpPr>
                  <p:spPr>
                    <a:xfrm>
                      <a:off x="1613895" y="5588582"/>
                      <a:ext cx="160126" cy="3497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50627A-9BE8-1431-0A0D-C285728BBF7D}"/>
                        </a:ext>
                      </a:extLst>
                    </p:cNvPr>
                    <p:cNvSpPr/>
                    <p:nvPr/>
                  </p:nvSpPr>
                  <p:spPr>
                    <a:xfrm>
                      <a:off x="1774021" y="4889088"/>
                      <a:ext cx="160126" cy="3497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A704B3-607A-C025-530C-054B41C0B00A}"/>
                        </a:ext>
                      </a:extLst>
                    </p:cNvPr>
                    <p:cNvSpPr/>
                    <p:nvPr/>
                  </p:nvSpPr>
                  <p:spPr>
                    <a:xfrm>
                      <a:off x="1774021" y="5238835"/>
                      <a:ext cx="160126" cy="34974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F3871C-EFB5-B1C2-DAB3-B060D263DE45}"/>
                        </a:ext>
                      </a:extLst>
                    </p:cNvPr>
                    <p:cNvSpPr/>
                    <p:nvPr/>
                  </p:nvSpPr>
                  <p:spPr>
                    <a:xfrm>
                      <a:off x="1774021" y="5588582"/>
                      <a:ext cx="160126" cy="3497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9A8BB52-C27B-D9ED-4B97-C4FB473F1780}"/>
                        </a:ext>
                      </a:extLst>
                    </p:cNvPr>
                    <p:cNvSpPr/>
                    <p:nvPr/>
                  </p:nvSpPr>
                  <p:spPr>
                    <a:xfrm>
                      <a:off x="1934147" y="4889088"/>
                      <a:ext cx="160126" cy="3497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4ED38C-8D4D-0287-18FE-5BC843248A27}"/>
                        </a:ext>
                      </a:extLst>
                    </p:cNvPr>
                    <p:cNvSpPr/>
                    <p:nvPr/>
                  </p:nvSpPr>
                  <p:spPr>
                    <a:xfrm>
                      <a:off x="1934147" y="5238835"/>
                      <a:ext cx="160126" cy="34974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222214-0393-996E-B862-83D9A97768CD}"/>
                        </a:ext>
                      </a:extLst>
                    </p:cNvPr>
                    <p:cNvSpPr/>
                    <p:nvPr/>
                  </p:nvSpPr>
                  <p:spPr>
                    <a:xfrm>
                      <a:off x="1934147" y="5588582"/>
                      <a:ext cx="160126" cy="3497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70EC920-B9E0-F254-AAA1-852CE1489686}"/>
                        </a:ext>
                      </a:extLst>
                    </p:cNvPr>
                    <p:cNvSpPr/>
                    <p:nvPr/>
                  </p:nvSpPr>
                  <p:spPr>
                    <a:xfrm>
                      <a:off x="2094273" y="4889088"/>
                      <a:ext cx="160126" cy="3497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3EB72-DC20-3366-9FE0-1D5E51B0212F}"/>
                        </a:ext>
                      </a:extLst>
                    </p:cNvPr>
                    <p:cNvSpPr/>
                    <p:nvPr/>
                  </p:nvSpPr>
                  <p:spPr>
                    <a:xfrm>
                      <a:off x="2094273" y="5238835"/>
                      <a:ext cx="160126" cy="34974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251ADA-3FC8-C43B-C7A7-9EC181F07890}"/>
                        </a:ext>
                      </a:extLst>
                    </p:cNvPr>
                    <p:cNvSpPr/>
                    <p:nvPr/>
                  </p:nvSpPr>
                  <p:spPr>
                    <a:xfrm>
                      <a:off x="2094273" y="5588582"/>
                      <a:ext cx="160126" cy="3497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BD4E25-0D0E-EE12-5C4C-FB16951AD0B5}"/>
                        </a:ext>
                      </a:extLst>
                    </p:cNvPr>
                    <p:cNvSpPr txBox="1"/>
                    <p:nvPr/>
                  </p:nvSpPr>
                  <p:spPr>
                    <a:xfrm>
                      <a:off x="4548657" y="5077314"/>
                      <a:ext cx="340534" cy="240188"/>
                    </a:xfrm>
                    <a:prstGeom prst="rect">
                      <a:avLst/>
                    </a:prstGeom>
                    <a:noFill/>
                  </p:spPr>
                  <p:txBody>
                    <a:bodyPr wrap="none" rtlCol="0" anchor="ctr">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𝑜𝑏</m:t>
                            </m:r>
                          </m:oMath>
                        </m:oMathPara>
                      </a14:m>
                      <a:endParaRPr lang="en-US" sz="2000" b="0" dirty="0"/>
                    </a:p>
                  </p:txBody>
                </p:sp>
              </mc:Choice>
              <mc:Fallback xmlns="">
                <p:sp>
                  <p:nvSpPr>
                    <p:cNvPr id="24" name="TextBox 23">
                      <a:extLst>
                        <a:ext uri="{FF2B5EF4-FFF2-40B4-BE49-F238E27FC236}">
                          <a16:creationId xmlns:a16="http://schemas.microsoft.com/office/drawing/2014/main" id="{6ABD4E25-0D0E-EE12-5C4C-FB16951AD0B5}"/>
                        </a:ext>
                      </a:extLst>
                    </p:cNvPr>
                    <p:cNvSpPr txBox="1">
                      <a:spLocks noRot="1" noChangeAspect="1" noMove="1" noResize="1" noEditPoints="1" noAdjustHandles="1" noChangeArrowheads="1" noChangeShapeType="1" noTextEdit="1"/>
                    </p:cNvSpPr>
                    <p:nvPr/>
                  </p:nvSpPr>
                  <p:spPr>
                    <a:xfrm>
                      <a:off x="4548657" y="5077314"/>
                      <a:ext cx="340534" cy="240188"/>
                    </a:xfrm>
                    <a:prstGeom prst="rect">
                      <a:avLst/>
                    </a:prstGeom>
                    <a:blipFill>
                      <a:blip r:embed="rId7"/>
                      <a:stretch>
                        <a:fillRect t="-7500" r="-33929"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FDB41C-34B1-6083-1A7B-659A8E46DDD7}"/>
                        </a:ext>
                      </a:extLst>
                    </p:cNvPr>
                    <p:cNvSpPr txBox="1"/>
                    <p:nvPr/>
                  </p:nvSpPr>
                  <p:spPr>
                    <a:xfrm>
                      <a:off x="4878264" y="4402682"/>
                      <a:ext cx="1002891" cy="240188"/>
                    </a:xfrm>
                    <a:prstGeom prst="rect">
                      <a:avLst/>
                    </a:prstGeom>
                    <a:noFill/>
                  </p:spPr>
                  <p:txBody>
                    <a:bodyPr wrap="none" rtlCol="0" anchor="ctr">
                      <a:noAutofit/>
                    </a:bodyPr>
                    <a:lstStyle/>
                    <a:p>
                      <a:pP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𝑝</m:t>
                            </m:r>
                          </m:oMath>
                        </m:oMathPara>
                      </a14:m>
                      <a:endParaRPr lang="en-US" sz="2000" b="0" dirty="0"/>
                    </a:p>
                  </p:txBody>
                </p:sp>
              </mc:Choice>
              <mc:Fallback xmlns="">
                <p:sp>
                  <p:nvSpPr>
                    <p:cNvPr id="25" name="TextBox 24">
                      <a:extLst>
                        <a:ext uri="{FF2B5EF4-FFF2-40B4-BE49-F238E27FC236}">
                          <a16:creationId xmlns:a16="http://schemas.microsoft.com/office/drawing/2014/main" id="{8EFDB41C-34B1-6083-1A7B-659A8E46DDD7}"/>
                        </a:ext>
                      </a:extLst>
                    </p:cNvPr>
                    <p:cNvSpPr txBox="1">
                      <a:spLocks noRot="1" noChangeAspect="1" noMove="1" noResize="1" noEditPoints="1" noAdjustHandles="1" noChangeArrowheads="1" noChangeShapeType="1" noTextEdit="1"/>
                    </p:cNvSpPr>
                    <p:nvPr/>
                  </p:nvSpPr>
                  <p:spPr>
                    <a:xfrm>
                      <a:off x="4878264" y="4402682"/>
                      <a:ext cx="1002891" cy="240188"/>
                    </a:xfrm>
                    <a:prstGeom prst="rect">
                      <a:avLst/>
                    </a:prstGeom>
                    <a:blipFill>
                      <a:blip r:embed="rId8"/>
                      <a:stretch>
                        <a:fillRect b="-45000"/>
                      </a:stretch>
                    </a:blipFill>
                  </p:spPr>
                  <p:txBody>
                    <a:bodyPr/>
                    <a:lstStyle/>
                    <a:p>
                      <a:r>
                        <a:rPr lang="en-US">
                          <a:noFill/>
                        </a:rPr>
                        <a:t> </a:t>
                      </a:r>
                    </a:p>
                  </p:txBody>
                </p:sp>
              </mc:Fallback>
            </mc:AlternateContent>
          </p:grpSp>
          <p:sp>
            <p:nvSpPr>
              <p:cNvPr id="35" name="TextBox 34">
                <a:extLst>
                  <a:ext uri="{FF2B5EF4-FFF2-40B4-BE49-F238E27FC236}">
                    <a16:creationId xmlns:a16="http://schemas.microsoft.com/office/drawing/2014/main" id="{4A2ECDEC-90DD-13A8-F137-8CA8C593F429}"/>
                  </a:ext>
                </a:extLst>
              </p:cNvPr>
              <p:cNvSpPr txBox="1"/>
              <p:nvPr/>
            </p:nvSpPr>
            <p:spPr>
              <a:xfrm>
                <a:off x="4333116" y="4384042"/>
                <a:ext cx="2833297" cy="291332"/>
              </a:xfrm>
              <a:prstGeom prst="rect">
                <a:avLst/>
              </a:prstGeom>
              <a:noFill/>
            </p:spPr>
            <p:txBody>
              <a:bodyPr wrap="none" rtlCol="0" anchor="ctr">
                <a:noAutofit/>
              </a:bodyPr>
              <a:lstStyle/>
              <a:p>
                <a:pPr algn="ctr"/>
                <a:r>
                  <a:rPr lang="en-US" sz="2000" b="1" dirty="0"/>
                  <a:t>Jacobian Matrix</a:t>
                </a:r>
              </a:p>
            </p:txBody>
          </p:sp>
        </p:grpSp>
        <p:grpSp>
          <p:nvGrpSpPr>
            <p:cNvPr id="53" name="Group 52">
              <a:extLst>
                <a:ext uri="{FF2B5EF4-FFF2-40B4-BE49-F238E27FC236}">
                  <a16:creationId xmlns:a16="http://schemas.microsoft.com/office/drawing/2014/main" id="{C05E3F1F-D96B-A129-13A4-0852794E6530}"/>
                </a:ext>
              </a:extLst>
            </p:cNvPr>
            <p:cNvGrpSpPr/>
            <p:nvPr/>
          </p:nvGrpSpPr>
          <p:grpSpPr>
            <a:xfrm>
              <a:off x="1662196" y="4256188"/>
              <a:ext cx="1811581" cy="1745071"/>
              <a:chOff x="847627" y="4232635"/>
              <a:chExt cx="1811581" cy="1745071"/>
            </a:xfrm>
          </p:grpSpPr>
          <p:sp>
            <p:nvSpPr>
              <p:cNvPr id="37" name="TextBox 36">
                <a:extLst>
                  <a:ext uri="{FF2B5EF4-FFF2-40B4-BE49-F238E27FC236}">
                    <a16:creationId xmlns:a16="http://schemas.microsoft.com/office/drawing/2014/main" id="{CEA6D328-1813-73ED-6824-4AE158B1BC08}"/>
                  </a:ext>
                </a:extLst>
              </p:cNvPr>
              <p:cNvSpPr txBox="1"/>
              <p:nvPr/>
            </p:nvSpPr>
            <p:spPr>
              <a:xfrm>
                <a:off x="847627" y="4232635"/>
                <a:ext cx="1811581" cy="281034"/>
              </a:xfrm>
              <a:prstGeom prst="rect">
                <a:avLst/>
              </a:prstGeom>
              <a:noFill/>
            </p:spPr>
            <p:txBody>
              <a:bodyPr wrap="none" rtlCol="0" anchor="ctr">
                <a:noAutofit/>
              </a:bodyPr>
              <a:lstStyle/>
              <a:p>
                <a:pPr algn="ctr"/>
                <a:r>
                  <a:rPr lang="en-US" sz="2000" b="1" dirty="0"/>
                  <a:t>Data Pairs</a:t>
                </a:r>
              </a:p>
            </p:txBody>
          </p:sp>
          <p:grpSp>
            <p:nvGrpSpPr>
              <p:cNvPr id="47" name="Group 46">
                <a:extLst>
                  <a:ext uri="{FF2B5EF4-FFF2-40B4-BE49-F238E27FC236}">
                    <a16:creationId xmlns:a16="http://schemas.microsoft.com/office/drawing/2014/main" id="{A7A406DF-57FC-280A-0935-5EABE5530000}"/>
                  </a:ext>
                </a:extLst>
              </p:cNvPr>
              <p:cNvGrpSpPr/>
              <p:nvPr/>
            </p:nvGrpSpPr>
            <p:grpSpPr>
              <a:xfrm>
                <a:off x="1007189" y="4823111"/>
                <a:ext cx="1289204" cy="1154595"/>
                <a:chOff x="1142371" y="4698782"/>
                <a:chExt cx="1289204" cy="1154595"/>
              </a:xfrm>
            </p:grpSpPr>
            <p:sp>
              <p:nvSpPr>
                <p:cNvPr id="38" name="Rectangle 37">
                  <a:extLst>
                    <a:ext uri="{FF2B5EF4-FFF2-40B4-BE49-F238E27FC236}">
                      <a16:creationId xmlns:a16="http://schemas.microsoft.com/office/drawing/2014/main" id="{B31DD4B4-076A-73D3-F117-28B2D31BAF72}"/>
                    </a:ext>
                  </a:extLst>
                </p:cNvPr>
                <p:cNvSpPr/>
                <p:nvPr/>
              </p:nvSpPr>
              <p:spPr>
                <a:xfrm>
                  <a:off x="1588204" y="4698782"/>
                  <a:ext cx="160126" cy="3497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589728F-45B8-3BA3-9E1D-02940118681B}"/>
                    </a:ext>
                  </a:extLst>
                </p:cNvPr>
                <p:cNvSpPr/>
                <p:nvPr/>
              </p:nvSpPr>
              <p:spPr>
                <a:xfrm>
                  <a:off x="1588204" y="5101206"/>
                  <a:ext cx="160126" cy="34974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085D8F-AE12-543B-7C22-79CA7E953117}"/>
                    </a:ext>
                  </a:extLst>
                </p:cNvPr>
                <p:cNvSpPr/>
                <p:nvPr/>
              </p:nvSpPr>
              <p:spPr>
                <a:xfrm>
                  <a:off x="1588204" y="5503630"/>
                  <a:ext cx="160126" cy="3497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32EF40B-5BFC-8556-FE80-75878F8A8BC3}"/>
                        </a:ext>
                      </a:extLst>
                    </p:cNvPr>
                    <p:cNvSpPr txBox="1"/>
                    <p:nvPr/>
                  </p:nvSpPr>
                  <p:spPr>
                    <a:xfrm>
                      <a:off x="1142371" y="4753261"/>
                      <a:ext cx="273900" cy="240188"/>
                    </a:xfrm>
                    <a:prstGeom prst="rect">
                      <a:avLst/>
                    </a:prstGeom>
                    <a:noFill/>
                  </p:spPr>
                  <p:txBody>
                    <a:bodyPr wrap="none" rtlCol="0" anchor="ctr">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m:t>
                            </m:r>
                          </m:oMath>
                        </m:oMathPara>
                      </a14:m>
                      <a:endParaRPr lang="en-US" sz="2000" b="0" dirty="0"/>
                    </a:p>
                  </p:txBody>
                </p:sp>
              </mc:Choice>
              <mc:Fallback xmlns="">
                <p:sp>
                  <p:nvSpPr>
                    <p:cNvPr id="41" name="TextBox 40">
                      <a:extLst>
                        <a:ext uri="{FF2B5EF4-FFF2-40B4-BE49-F238E27FC236}">
                          <a16:creationId xmlns:a16="http://schemas.microsoft.com/office/drawing/2014/main" id="{932EF40B-5BFC-8556-FE80-75878F8A8BC3}"/>
                        </a:ext>
                      </a:extLst>
                    </p:cNvPr>
                    <p:cNvSpPr txBox="1">
                      <a:spLocks noRot="1" noChangeAspect="1" noMove="1" noResize="1" noEditPoints="1" noAdjustHandles="1" noChangeArrowheads="1" noChangeShapeType="1" noTextEdit="1"/>
                    </p:cNvSpPr>
                    <p:nvPr/>
                  </p:nvSpPr>
                  <p:spPr>
                    <a:xfrm>
                      <a:off x="1142371" y="4753261"/>
                      <a:ext cx="273900" cy="240188"/>
                    </a:xfrm>
                    <a:prstGeom prst="rect">
                      <a:avLst/>
                    </a:prstGeom>
                    <a:blipFill>
                      <a:blip r:embed="rId9"/>
                      <a:stretch>
                        <a:fillRect t="-5128" r="-15556"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B7B2177-F109-4292-D430-A95ADDDC88CF}"/>
                        </a:ext>
                      </a:extLst>
                    </p:cNvPr>
                    <p:cNvSpPr txBox="1"/>
                    <p:nvPr/>
                  </p:nvSpPr>
                  <p:spPr>
                    <a:xfrm>
                      <a:off x="1142371" y="5188327"/>
                      <a:ext cx="273900" cy="240188"/>
                    </a:xfrm>
                    <a:prstGeom prst="rect">
                      <a:avLst/>
                    </a:prstGeom>
                    <a:noFill/>
                  </p:spPr>
                  <p:txBody>
                    <a:bodyPr wrap="none" rtlCol="0" anchor="ctr">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oMath>
                        </m:oMathPara>
                      </a14:m>
                      <a:endParaRPr lang="en-US" sz="2000" b="0" dirty="0"/>
                    </a:p>
                  </p:txBody>
                </p:sp>
              </mc:Choice>
              <mc:Fallback xmlns="">
                <p:sp>
                  <p:nvSpPr>
                    <p:cNvPr id="42" name="TextBox 41">
                      <a:extLst>
                        <a:ext uri="{FF2B5EF4-FFF2-40B4-BE49-F238E27FC236}">
                          <a16:creationId xmlns:a16="http://schemas.microsoft.com/office/drawing/2014/main" id="{DB7B2177-F109-4292-D430-A95ADDDC88CF}"/>
                        </a:ext>
                      </a:extLst>
                    </p:cNvPr>
                    <p:cNvSpPr txBox="1">
                      <a:spLocks noRot="1" noChangeAspect="1" noMove="1" noResize="1" noEditPoints="1" noAdjustHandles="1" noChangeArrowheads="1" noChangeShapeType="1" noTextEdit="1"/>
                    </p:cNvSpPr>
                    <p:nvPr/>
                  </p:nvSpPr>
                  <p:spPr>
                    <a:xfrm>
                      <a:off x="1142371" y="5188327"/>
                      <a:ext cx="273900" cy="240188"/>
                    </a:xfrm>
                    <a:prstGeom prst="rect">
                      <a:avLst/>
                    </a:prstGeom>
                    <a:blipFill>
                      <a:blip r:embed="rId10"/>
                      <a:stretch>
                        <a:fillRect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46862B4-F844-55B1-4860-D490577383F7}"/>
                        </a:ext>
                      </a:extLst>
                    </p:cNvPr>
                    <p:cNvSpPr txBox="1"/>
                    <p:nvPr/>
                  </p:nvSpPr>
                  <p:spPr>
                    <a:xfrm>
                      <a:off x="1174791" y="5551836"/>
                      <a:ext cx="273900" cy="240188"/>
                    </a:xfrm>
                    <a:prstGeom prst="rect">
                      <a:avLst/>
                    </a:prstGeom>
                    <a:noFill/>
                  </p:spPr>
                  <p:txBody>
                    <a:bodyPr wrap="none" rtlCol="0" anchor="ctr">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𝑏</m:t>
                            </m:r>
                          </m:oMath>
                        </m:oMathPara>
                      </a14:m>
                      <a:endParaRPr lang="en-US" sz="2000" b="0" dirty="0"/>
                    </a:p>
                  </p:txBody>
                </p:sp>
              </mc:Choice>
              <mc:Fallback xmlns="">
                <p:sp>
                  <p:nvSpPr>
                    <p:cNvPr id="43" name="TextBox 42">
                      <a:extLst>
                        <a:ext uri="{FF2B5EF4-FFF2-40B4-BE49-F238E27FC236}">
                          <a16:creationId xmlns:a16="http://schemas.microsoft.com/office/drawing/2014/main" id="{446862B4-F844-55B1-4860-D490577383F7}"/>
                        </a:ext>
                      </a:extLst>
                    </p:cNvPr>
                    <p:cNvSpPr txBox="1">
                      <a:spLocks noRot="1" noChangeAspect="1" noMove="1" noResize="1" noEditPoints="1" noAdjustHandles="1" noChangeArrowheads="1" noChangeShapeType="1" noTextEdit="1"/>
                    </p:cNvSpPr>
                    <p:nvPr/>
                  </p:nvSpPr>
                  <p:spPr>
                    <a:xfrm>
                      <a:off x="1174791" y="5551836"/>
                      <a:ext cx="273900" cy="240188"/>
                    </a:xfrm>
                    <a:prstGeom prst="rect">
                      <a:avLst/>
                    </a:prstGeom>
                    <a:blipFill>
                      <a:blip r:embed="rId11"/>
                      <a:stretch>
                        <a:fillRect t="-7692" r="-17778" b="-25641"/>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ECCFD181-522A-0A6F-E61B-55EE616BE7D5}"/>
                    </a:ext>
                  </a:extLst>
                </p:cNvPr>
                <p:cNvSpPr/>
                <p:nvPr/>
              </p:nvSpPr>
              <p:spPr>
                <a:xfrm>
                  <a:off x="2271449" y="4698782"/>
                  <a:ext cx="160126" cy="3497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675A7E0-2A33-6A8F-1D1F-9273EAEF8F10}"/>
                    </a:ext>
                  </a:extLst>
                </p:cNvPr>
                <p:cNvSpPr/>
                <p:nvPr/>
              </p:nvSpPr>
              <p:spPr>
                <a:xfrm>
                  <a:off x="2271449" y="5100690"/>
                  <a:ext cx="160126" cy="34974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45CDD15-7460-0EC0-A5B1-892E291EE03F}"/>
                    </a:ext>
                  </a:extLst>
                </p:cNvPr>
                <p:cNvSpPr/>
                <p:nvPr/>
              </p:nvSpPr>
              <p:spPr>
                <a:xfrm>
                  <a:off x="2269870" y="5497057"/>
                  <a:ext cx="160126" cy="3497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E23984A-A973-9A83-B6F3-D69BDB508A22}"/>
                      </a:ext>
                    </a:extLst>
                  </p:cNvPr>
                  <p:cNvSpPr txBox="1"/>
                  <p:nvPr/>
                </p:nvSpPr>
                <p:spPr>
                  <a:xfrm>
                    <a:off x="1039609" y="4531677"/>
                    <a:ext cx="273900" cy="240188"/>
                  </a:xfrm>
                  <a:prstGeom prst="rect">
                    <a:avLst/>
                  </a:prstGeom>
                  <a:noFill/>
                </p:spPr>
                <p:txBody>
                  <a:bodyPr wrap="none" rtlCol="0" anchor="ctr">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𝐱</m:t>
                              </m:r>
                            </m:e>
                            <m:sub>
                              <m:r>
                                <a:rPr lang="en-US" sz="2000" b="1" i="1" smtClean="0">
                                  <a:latin typeface="Cambria Math" panose="02040503050406030204" pitchFamily="18" charset="0"/>
                                </a:rPr>
                                <m:t>𝟎</m:t>
                              </m:r>
                            </m:sub>
                          </m:sSub>
                          <m:r>
                            <a:rPr lang="en-US" sz="2000" b="1" i="1" smtClean="0">
                              <a:latin typeface="Cambria Math" panose="02040503050406030204" pitchFamily="18" charset="0"/>
                            </a:rPr>
                            <m:t>,</m:t>
                          </m:r>
                          <m:r>
                            <a:rPr lang="en-US" sz="2000" b="1" i="0" smtClean="0">
                              <a:latin typeface="Cambria Math" panose="02040503050406030204" pitchFamily="18" charset="0"/>
                            </a:rPr>
                            <m:t>𝐮</m:t>
                          </m:r>
                          <m:r>
                            <a:rPr lang="en-US" sz="2000" b="1" i="0" smtClean="0">
                              <a:latin typeface="Cambria Math" panose="02040503050406030204" pitchFamily="18" charset="0"/>
                            </a:rPr>
                            <m:t>)</m:t>
                          </m:r>
                        </m:oMath>
                      </m:oMathPara>
                    </a14:m>
                    <a:endParaRPr lang="en-US" sz="2000" b="0" dirty="0"/>
                  </a:p>
                </p:txBody>
              </p:sp>
            </mc:Choice>
            <mc:Fallback xmlns="">
              <p:sp>
                <p:nvSpPr>
                  <p:cNvPr id="48" name="TextBox 47">
                    <a:extLst>
                      <a:ext uri="{FF2B5EF4-FFF2-40B4-BE49-F238E27FC236}">
                        <a16:creationId xmlns:a16="http://schemas.microsoft.com/office/drawing/2014/main" id="{0E23984A-A973-9A83-B6F3-D69BDB508A22}"/>
                      </a:ext>
                    </a:extLst>
                  </p:cNvPr>
                  <p:cNvSpPr txBox="1">
                    <a:spLocks noRot="1" noChangeAspect="1" noMove="1" noResize="1" noEditPoints="1" noAdjustHandles="1" noChangeArrowheads="1" noChangeShapeType="1" noTextEdit="1"/>
                  </p:cNvSpPr>
                  <p:nvPr/>
                </p:nvSpPr>
                <p:spPr>
                  <a:xfrm>
                    <a:off x="1039609" y="4531677"/>
                    <a:ext cx="273900" cy="240188"/>
                  </a:xfrm>
                  <a:prstGeom prst="rect">
                    <a:avLst/>
                  </a:prstGeom>
                  <a:blipFill>
                    <a:blip r:embed="rId12"/>
                    <a:stretch>
                      <a:fillRect l="-11111" t="-15000" r="-242222" b="-5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B76D42B-DF7F-AF39-B57F-2A34E9FC4F2F}"/>
                      </a:ext>
                    </a:extLst>
                  </p:cNvPr>
                  <p:cNvSpPr txBox="1"/>
                  <p:nvPr/>
                </p:nvSpPr>
                <p:spPr>
                  <a:xfrm>
                    <a:off x="1789418" y="4545030"/>
                    <a:ext cx="869790" cy="240188"/>
                  </a:xfrm>
                  <a:prstGeom prst="rect">
                    <a:avLst/>
                  </a:prstGeom>
                  <a:noFill/>
                </p:spPr>
                <p:txBody>
                  <a:bodyPr wrap="none" rtlCol="0" anchor="ctr">
                    <a:noAutofit/>
                  </a:bodyPr>
                  <a:lstStyle/>
                  <a:p>
                    <a:pPr/>
                    <a14:m>
                      <m:oMathPara xmlns:m="http://schemas.openxmlformats.org/officeDocument/2006/math">
                        <m:oMathParaPr>
                          <m:jc m:val="centerGroup"/>
                        </m:oMathParaPr>
                        <m:oMath xmlns:m="http://schemas.openxmlformats.org/officeDocument/2006/math">
                          <m:acc>
                            <m:accPr>
                              <m:chr m:val="̂"/>
                              <m:ctrlPr>
                                <a:rPr lang="en-US" sz="2000" b="1" i="1" smtClean="0">
                                  <a:latin typeface="Cambria Math" panose="02040503050406030204" pitchFamily="18" charset="0"/>
                                </a:rPr>
                              </m:ctrlPr>
                            </m:accPr>
                            <m:e>
                              <m:r>
                                <a:rPr lang="en-US" sz="2000" b="1" i="0" smtClean="0">
                                  <a:latin typeface="Cambria Math" panose="02040503050406030204" pitchFamily="18" charset="0"/>
                                </a:rPr>
                                <m:t>𝐲</m:t>
                              </m:r>
                            </m:e>
                          </m:acc>
                        </m:oMath>
                      </m:oMathPara>
                    </a14:m>
                    <a:endParaRPr lang="en-US" sz="2000" b="0" dirty="0"/>
                  </a:p>
                </p:txBody>
              </p:sp>
            </mc:Choice>
            <mc:Fallback xmlns="">
              <p:sp>
                <p:nvSpPr>
                  <p:cNvPr id="49" name="TextBox 48">
                    <a:extLst>
                      <a:ext uri="{FF2B5EF4-FFF2-40B4-BE49-F238E27FC236}">
                        <a16:creationId xmlns:a16="http://schemas.microsoft.com/office/drawing/2014/main" id="{6B76D42B-DF7F-AF39-B57F-2A34E9FC4F2F}"/>
                      </a:ext>
                    </a:extLst>
                  </p:cNvPr>
                  <p:cNvSpPr txBox="1">
                    <a:spLocks noRot="1" noChangeAspect="1" noMove="1" noResize="1" noEditPoints="1" noAdjustHandles="1" noChangeArrowheads="1" noChangeShapeType="1" noTextEdit="1"/>
                  </p:cNvSpPr>
                  <p:nvPr/>
                </p:nvSpPr>
                <p:spPr>
                  <a:xfrm>
                    <a:off x="1789418" y="4545030"/>
                    <a:ext cx="869790" cy="240188"/>
                  </a:xfrm>
                  <a:prstGeom prst="rect">
                    <a:avLst/>
                  </a:prstGeom>
                  <a:blipFill>
                    <a:blip r:embed="rId13"/>
                    <a:stretch>
                      <a:fillRect t="-42500" r="-4196" b="-47500"/>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AAC476B-87C2-8D15-C994-CED146EDEAFF}"/>
                  </a:ext>
                </a:extLst>
              </p:cNvPr>
              <p:cNvSpPr txBox="1"/>
              <p:nvPr/>
            </p:nvSpPr>
            <p:spPr>
              <a:xfrm>
                <a:off x="6554681" y="4106151"/>
                <a:ext cx="4347857" cy="2067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𝒆</m:t>
                          </m:r>
                        </m:e>
                        <m:sub>
                          <m:r>
                            <a:rPr lang="en-US" sz="2000" b="0" i="1" smtClean="0">
                              <a:latin typeface="Cambria Math" panose="02040503050406030204" pitchFamily="18" charset="0"/>
                            </a:rPr>
                            <m:t>𝑜𝑏</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i="1">
                              <a:latin typeface="Cambria Math" panose="02040503050406030204" pitchFamily="18" charset="0"/>
                            </a:rPr>
                            <m:t>𝑜𝑏</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b="1"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panose="02040503050406030204" pitchFamily="18" charset="0"/>
                                </a:rPr>
                                <m:t>𝒚</m:t>
                              </m:r>
                            </m:e>
                          </m:acc>
                        </m:e>
                        <m:sub>
                          <m:r>
                            <a:rPr lang="en-US" sz="2000" i="1">
                              <a:latin typeface="Cambria Math" panose="02040503050406030204" pitchFamily="18" charset="0"/>
                            </a:rPr>
                            <m:t>𝑜𝑏</m:t>
                          </m:r>
                          <m:r>
                            <a:rPr lang="en-US" sz="2000" i="1">
                              <a:latin typeface="Cambria Math" panose="02040503050406030204" pitchFamily="18" charset="0"/>
                            </a:rPr>
                            <m:t>,1</m:t>
                          </m:r>
                        </m:sub>
                      </m:sSub>
                    </m:oMath>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𝑯</m:t>
                          </m:r>
                        </m:e>
                        <m:sub>
                          <m:r>
                            <a:rPr lang="en-US" sz="2000" i="1">
                              <a:latin typeface="Cambria Math" panose="02040503050406030204" pitchFamily="18" charset="0"/>
                            </a:rPr>
                            <m:t>𝑜𝑏</m:t>
                          </m:r>
                          <m:r>
                            <a:rPr lang="en-US" sz="2000" i="1">
                              <a:latin typeface="Cambria Math" panose="02040503050406030204" pitchFamily="18" charset="0"/>
                            </a:rPr>
                            <m:t>,</m:t>
                          </m:r>
                          <m:r>
                            <a:rPr lang="en-US" sz="2000" b="0" i="1" smtClean="0">
                              <a:latin typeface="Cambria Math" panose="02040503050406030204" pitchFamily="18" charset="0"/>
                            </a:rPr>
                            <m:t>𝑝</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l-GR" sz="2000" b="1" i="1" smtClean="0">
                              <a:latin typeface="Cambria Math" panose="02040503050406030204" pitchFamily="18" charset="0"/>
                            </a:rPr>
                            <m:t>𝝅</m:t>
                          </m:r>
                        </m:sub>
                      </m:sSub>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𝒚</m:t>
                          </m:r>
                        </m:e>
                        <m:sub>
                          <m:r>
                            <a:rPr lang="en-US" sz="2000" b="0" i="1" smtClean="0">
                              <a:latin typeface="Cambria Math" panose="02040503050406030204" pitchFamily="18" charset="0"/>
                            </a:rPr>
                            <m:t>𝑜𝑏</m:t>
                          </m:r>
                          <m:r>
                            <a:rPr lang="en-US" sz="2000" b="0" i="1" smtClean="0">
                              <a:latin typeface="Cambria Math" panose="02040503050406030204" pitchFamily="18" charset="0"/>
                            </a:rPr>
                            <m:t>,1</m:t>
                          </m:r>
                        </m:sub>
                      </m:sSub>
                    </m:oMath>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𝑨</m:t>
                          </m:r>
                        </m:e>
                        <m:sub>
                          <m:r>
                            <a:rPr lang="en-US" sz="2000" b="0" i="1" smtClean="0">
                              <a:latin typeface="Cambria Math" panose="02040503050406030204" pitchFamily="18" charset="0"/>
                            </a:rPr>
                            <m:t>𝑜𝑏</m:t>
                          </m:r>
                          <m:r>
                            <a:rPr lang="en-US" sz="2000" b="0" i="1" smtClean="0">
                              <a:latin typeface="Cambria Math" panose="02040503050406030204" pitchFamily="18" charset="0"/>
                            </a:rPr>
                            <m:t>,</m:t>
                          </m:r>
                          <m:r>
                            <a:rPr lang="en-US" sz="2000" b="0" i="1" smtClean="0">
                              <a:latin typeface="Cambria Math" panose="02040503050406030204" pitchFamily="18" charset="0"/>
                            </a:rPr>
                            <m:t>𝑜𝑏</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𝑹</m:t>
                                  </m:r>
                                </m:e>
                                <m:sub>
                                  <m:r>
                                    <a:rPr lang="en-US" sz="2000" b="0" i="1" smtClean="0">
                                      <a:latin typeface="Cambria Math" panose="02040503050406030204" pitchFamily="18" charset="0"/>
                                    </a:rPr>
                                    <m:t>𝑜𝑏</m:t>
                                  </m:r>
                                  <m:r>
                                    <a:rPr lang="en-US" sz="2000" b="0" i="1" smtClean="0">
                                      <a:latin typeface="Cambria Math" panose="02040503050406030204" pitchFamily="18" charset="0"/>
                                    </a:rPr>
                                    <m:t>,</m:t>
                                  </m:r>
                                  <m:r>
                                    <a:rPr lang="en-US" sz="2000" b="0" i="1" smtClean="0">
                                      <a:latin typeface="Cambria Math" panose="02040503050406030204" pitchFamily="18" charset="0"/>
                                    </a:rPr>
                                    <m:t>𝑜𝑏</m:t>
                                  </m:r>
                                </m:sub>
                              </m:sSub>
                              <m:r>
                                <a:rPr lang="en-US" sz="2000" b="0" i="1">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𝑯</m:t>
                                  </m:r>
                                </m:e>
                                <m:sub>
                                  <m:r>
                                    <a:rPr lang="en-US" sz="2000" b="0" i="1" smtClean="0">
                                      <a:latin typeface="Cambria Math" panose="02040503050406030204" pitchFamily="18" charset="0"/>
                                    </a:rPr>
                                    <m:t>𝑜𝑏</m:t>
                                  </m:r>
                                  <m:r>
                                    <a:rPr lang="en-US" sz="2000" b="0" i="1" smtClean="0">
                                      <a:latin typeface="Cambria Math" panose="02040503050406030204" pitchFamily="18" charset="0"/>
                                    </a:rPr>
                                    <m:t>,</m:t>
                                  </m:r>
                                  <m:r>
                                    <a:rPr lang="en-US" sz="2000" b="0" i="1" smtClean="0">
                                      <a:latin typeface="Cambria Math" panose="02040503050406030204" pitchFamily="18" charset="0"/>
                                    </a:rPr>
                                    <m:t>𝑝</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𝑝</m:t>
                                  </m:r>
                                </m:sub>
                              </m:sSub>
                              <m:sSub>
                                <m:sSubPr>
                                  <m:ctrlPr>
                                    <a:rPr lang="en-US" sz="2000" i="1">
                                      <a:latin typeface="Cambria Math" panose="02040503050406030204" pitchFamily="18" charset="0"/>
                                    </a:rPr>
                                  </m:ctrlPr>
                                </m:sSubPr>
                                <m:e>
                                  <m:sSup>
                                    <m:sSupPr>
                                      <m:ctrlPr>
                                        <a:rPr lang="en-US" sz="2000" b="1" i="1">
                                          <a:latin typeface="Cambria Math" panose="02040503050406030204" pitchFamily="18" charset="0"/>
                                        </a:rPr>
                                      </m:ctrlPr>
                                    </m:sSupPr>
                                    <m:e>
                                      <m:r>
                                        <a:rPr lang="en-US" sz="2000" b="1" i="1">
                                          <a:latin typeface="Cambria Math" panose="02040503050406030204" pitchFamily="18" charset="0"/>
                                        </a:rPr>
                                        <m:t>𝑯</m:t>
                                      </m:r>
                                    </m:e>
                                    <m:sup>
                                      <m:r>
                                        <a:rPr lang="en-US" sz="2000" b="0" i="1" smtClean="0">
                                          <a:latin typeface="Cambria Math" panose="02040503050406030204" pitchFamily="18" charset="0"/>
                                        </a:rPr>
                                        <m:t>𝑇</m:t>
                                      </m:r>
                                    </m:sup>
                                  </m:sSup>
                                </m:e>
                                <m:sub>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𝑜𝑏</m:t>
                                  </m:r>
                                </m:sub>
                              </m:sSub>
                            </m:e>
                          </m:d>
                        </m:e>
                        <m:sup>
                          <m:r>
                            <a:rPr lang="en-US" sz="2000" i="1">
                              <a:latin typeface="Cambria Math" panose="02040503050406030204" pitchFamily="18" charset="0"/>
                            </a:rPr>
                            <m:t>−1</m:t>
                          </m:r>
                        </m:sup>
                      </m:sSup>
                    </m:oMath>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𝑲</m:t>
                          </m:r>
                        </m:e>
                        <m:sub>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𝑜𝑏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𝑝</m:t>
                          </m:r>
                        </m:sub>
                      </m:sSub>
                      <m:sSub>
                        <m:sSubPr>
                          <m:ctrlPr>
                            <a:rPr lang="en-US" sz="2000" i="1">
                              <a:latin typeface="Cambria Math" panose="02040503050406030204" pitchFamily="18" charset="0"/>
                            </a:rPr>
                          </m:ctrlPr>
                        </m:sSubPr>
                        <m:e>
                          <m:sSup>
                            <m:sSupPr>
                              <m:ctrlPr>
                                <a:rPr lang="en-US" sz="2000" b="1" i="1">
                                  <a:latin typeface="Cambria Math" panose="02040503050406030204" pitchFamily="18" charset="0"/>
                                </a:rPr>
                              </m:ctrlPr>
                            </m:sSupPr>
                            <m:e>
                              <m:r>
                                <a:rPr lang="en-US" sz="2000" b="1" i="1">
                                  <a:latin typeface="Cambria Math" panose="02040503050406030204" pitchFamily="18" charset="0"/>
                                </a:rPr>
                                <m:t>𝑯</m:t>
                              </m:r>
                            </m:e>
                            <m:sup>
                              <m:r>
                                <a:rPr lang="en-US" sz="2000" b="0" i="1" smtClean="0">
                                  <a:latin typeface="Cambria Math" panose="02040503050406030204" pitchFamily="18" charset="0"/>
                                </a:rPr>
                                <m:t>𝑇</m:t>
                              </m:r>
                            </m:sup>
                          </m:sSup>
                        </m:e>
                        <m:sub>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𝑜𝑏</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𝑨</m:t>
                          </m:r>
                        </m:e>
                        <m:sub>
                          <m:r>
                            <a:rPr lang="en-US" sz="2000" b="0" i="1" smtClean="0">
                              <a:latin typeface="Cambria Math" panose="02040503050406030204" pitchFamily="18" charset="0"/>
                            </a:rPr>
                            <m:t>𝑜𝑏</m:t>
                          </m:r>
                          <m:r>
                            <a:rPr lang="en-US" sz="2000" b="0" i="1" smtClean="0">
                              <a:latin typeface="Cambria Math" panose="02040503050406030204" pitchFamily="18" charset="0"/>
                            </a:rPr>
                            <m:t>,</m:t>
                          </m:r>
                          <m:r>
                            <a:rPr lang="en-US" sz="2000" b="0" i="1" smtClean="0">
                              <a:latin typeface="Cambria Math" panose="02040503050406030204" pitchFamily="18" charset="0"/>
                            </a:rPr>
                            <m:t>𝑜𝑏</m:t>
                          </m:r>
                        </m:sub>
                      </m:sSub>
                    </m:oMath>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l-GR" sz="2000" b="1" i="1">
                                  <a:latin typeface="Cambria Math" panose="02040503050406030204" pitchFamily="18" charset="0"/>
                                </a:rPr>
                                <m:t>𝝅</m:t>
                              </m:r>
                            </m:e>
                          </m:acc>
                        </m:e>
                        <m:sub>
                          <m:r>
                            <a:rPr lang="en-US" sz="2000" b="0" i="1" smtClean="0">
                              <a:latin typeface="Cambria Math" panose="02040503050406030204" pitchFamily="18" charset="0"/>
                            </a:rPr>
                            <m:t>𝑝</m:t>
                          </m:r>
                          <m:r>
                            <a:rPr lang="en-US" sz="2000" b="0" i="1" smtClean="0">
                              <a:latin typeface="Cambria Math" panose="02040503050406030204" pitchFamily="18" charset="0"/>
                            </a:rPr>
                            <m:t>,1</m:t>
                          </m:r>
                        </m:sub>
                      </m:sSub>
                      <m:r>
                        <m:rPr>
                          <m:aln/>
                        </m:rP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l-GR" sz="2000" b="1" i="1">
                                  <a:latin typeface="Cambria Math" panose="02040503050406030204" pitchFamily="18" charset="0"/>
                                </a:rPr>
                                <m:t>𝝅</m:t>
                              </m:r>
                            </m:e>
                          </m:acc>
                        </m:e>
                        <m:sub>
                          <m:r>
                            <a:rPr lang="en-US" sz="2000" b="0" i="1" smtClean="0">
                              <a:latin typeface="Cambria Math" panose="02040503050406030204" pitchFamily="18" charset="0"/>
                            </a:rPr>
                            <m:t>𝑝</m:t>
                          </m:r>
                          <m:r>
                            <a:rPr lang="en-US" sz="2000" b="0" i="1" smtClean="0">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𝑲</m:t>
                          </m:r>
                        </m:e>
                        <m:sub>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𝑜𝑏</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𝒆</m:t>
                          </m:r>
                        </m:e>
                        <m:sub>
                          <m:r>
                            <a:rPr lang="en-US" sz="2000" b="0" i="1" smtClean="0">
                              <a:latin typeface="Cambria Math" panose="02040503050406030204" pitchFamily="18" charset="0"/>
                            </a:rPr>
                            <m:t>𝑜𝑏</m:t>
                          </m:r>
                          <m:r>
                            <a:rPr lang="en-US" sz="2000" b="0" i="1" smtClean="0">
                              <a:latin typeface="Cambria Math" panose="02040503050406030204" pitchFamily="18" charset="0"/>
                            </a:rPr>
                            <m:t>,1</m:t>
                          </m:r>
                        </m:sub>
                      </m:sSub>
                    </m:oMath>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𝑝</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𝑝</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𝑲</m:t>
                          </m:r>
                        </m:e>
                        <m:sub>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𝑜𝑏</m:t>
                          </m:r>
                        </m:sub>
                      </m:sSub>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𝑯</m:t>
                          </m:r>
                        </m:e>
                        <m:sub>
                          <m:r>
                            <a:rPr lang="en-US" sz="2000" b="0" i="1" smtClean="0">
                              <a:latin typeface="Cambria Math" panose="02040503050406030204" pitchFamily="18" charset="0"/>
                            </a:rPr>
                            <m:t>𝑜𝑏</m:t>
                          </m:r>
                          <m:r>
                            <a:rPr lang="en-US" sz="2000" b="0" i="1" smtClean="0">
                              <a:latin typeface="Cambria Math" panose="02040503050406030204" pitchFamily="18" charset="0"/>
                            </a:rPr>
                            <m:t>,</m:t>
                          </m:r>
                          <m:r>
                            <a:rPr lang="en-US" sz="2000" b="0" i="1" smtClean="0">
                              <a:latin typeface="Cambria Math" panose="02040503050406030204" pitchFamily="18" charset="0"/>
                            </a:rPr>
                            <m:t>𝑝</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a:latin typeface="Cambria Math" panose="02040503050406030204" pitchFamily="18" charset="0"/>
                            </a:rPr>
                            <m:t>𝑸</m:t>
                          </m:r>
                        </m:e>
                        <m:sub>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𝑝</m:t>
                          </m:r>
                        </m:sub>
                      </m:sSub>
                    </m:oMath>
                  </m:oMathPara>
                </a14:m>
                <a:endParaRPr lang="en-US" sz="2000" dirty="0"/>
              </a:p>
            </p:txBody>
          </p:sp>
        </mc:Choice>
        <mc:Fallback xmlns="">
          <p:sp>
            <p:nvSpPr>
              <p:cNvPr id="50" name="TextBox 49">
                <a:extLst>
                  <a:ext uri="{FF2B5EF4-FFF2-40B4-BE49-F238E27FC236}">
                    <a16:creationId xmlns:a16="http://schemas.microsoft.com/office/drawing/2014/main" id="{3AAC476B-87C2-8D15-C994-CED146EDEAFF}"/>
                  </a:ext>
                </a:extLst>
              </p:cNvPr>
              <p:cNvSpPr txBox="1">
                <a:spLocks noRot="1" noChangeAspect="1" noMove="1" noResize="1" noEditPoints="1" noAdjustHandles="1" noChangeArrowheads="1" noChangeShapeType="1" noTextEdit="1"/>
              </p:cNvSpPr>
              <p:nvPr/>
            </p:nvSpPr>
            <p:spPr>
              <a:xfrm>
                <a:off x="6554681" y="4106151"/>
                <a:ext cx="4347857" cy="2067041"/>
              </a:xfrm>
              <a:prstGeom prst="rect">
                <a:avLst/>
              </a:prstGeom>
              <a:blipFill>
                <a:blip r:embed="rId14"/>
                <a:stretch>
                  <a:fillRect l="-281" t="-2655" b="-2655"/>
                </a:stretch>
              </a:blipFill>
            </p:spPr>
            <p:txBody>
              <a:bodyPr/>
              <a:lstStyle/>
              <a:p>
                <a:r>
                  <a:rPr lang="en-US">
                    <a:noFill/>
                  </a:rPr>
                  <a:t> </a:t>
                </a:r>
              </a:p>
            </p:txBody>
          </p:sp>
        </mc:Fallback>
      </mc:AlternateContent>
      <p:sp>
        <p:nvSpPr>
          <p:cNvPr id="29" name="Rounded Rectangle 28">
            <a:extLst>
              <a:ext uri="{FF2B5EF4-FFF2-40B4-BE49-F238E27FC236}">
                <a16:creationId xmlns:a16="http://schemas.microsoft.com/office/drawing/2014/main" id="{D6AA2017-11AE-3691-AE5E-E0791B01B3A6}"/>
              </a:ext>
            </a:extLst>
          </p:cNvPr>
          <p:cNvSpPr/>
          <p:nvPr/>
        </p:nvSpPr>
        <p:spPr>
          <a:xfrm>
            <a:off x="760939" y="2344929"/>
            <a:ext cx="5257800" cy="165693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Standard Batched Operations</a:t>
            </a:r>
          </a:p>
          <a:p>
            <a:pPr marL="285750" indent="-285750">
              <a:buFont typeface="Arial" panose="020B0604020202020204" pitchFamily="34" charset="0"/>
              <a:buChar char="•"/>
            </a:pPr>
            <a:r>
              <a:rPr lang="en-US" dirty="0">
                <a:solidFill>
                  <a:schemeClr val="tx1"/>
                </a:solidFill>
              </a:rPr>
              <a:t>Individual losses averaged into a single scalar value</a:t>
            </a:r>
          </a:p>
          <a:p>
            <a:pPr marL="285750" indent="-285750">
              <a:buFont typeface="Arial" panose="020B0604020202020204" pitchFamily="34" charset="0"/>
              <a:buChar char="•"/>
            </a:pPr>
            <a:r>
              <a:rPr lang="en-US" dirty="0">
                <a:solidFill>
                  <a:schemeClr val="tx1"/>
                </a:solidFill>
              </a:rPr>
              <a:t>Update calculated with respect to that single averaged loss</a:t>
            </a:r>
          </a:p>
        </p:txBody>
      </p:sp>
      <p:sp>
        <p:nvSpPr>
          <p:cNvPr id="55" name="Rounded Rectangle 54">
            <a:extLst>
              <a:ext uri="{FF2B5EF4-FFF2-40B4-BE49-F238E27FC236}">
                <a16:creationId xmlns:a16="http://schemas.microsoft.com/office/drawing/2014/main" id="{4E107817-55BE-6CB6-207D-BEAB3E1175B4}"/>
              </a:ext>
            </a:extLst>
          </p:cNvPr>
          <p:cNvSpPr/>
          <p:nvPr/>
        </p:nvSpPr>
        <p:spPr>
          <a:xfrm>
            <a:off x="6173263" y="2333153"/>
            <a:ext cx="5257800" cy="166870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Multi-Stream Operations</a:t>
            </a:r>
          </a:p>
          <a:p>
            <a:pPr marL="285750" indent="-285750">
              <a:buFont typeface="Arial" panose="020B0604020202020204" pitchFamily="34" charset="0"/>
              <a:buChar char="•"/>
            </a:pPr>
            <a:r>
              <a:rPr lang="en-US" dirty="0">
                <a:solidFill>
                  <a:schemeClr val="tx1"/>
                </a:solidFill>
              </a:rPr>
              <a:t>Individual losses and Jacobians concatenated</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Update is the sum of each individual update calculated in parallel</a:t>
            </a:r>
          </a:p>
        </p:txBody>
      </p:sp>
    </p:spTree>
    <p:extLst>
      <p:ext uri="{BB962C8B-B14F-4D97-AF65-F5344CB8AC3E}">
        <p14:creationId xmlns:p14="http://schemas.microsoft.com/office/powerpoint/2010/main" val="4018704248"/>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C4AD-D1BA-AEBF-3DFF-F932B196475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1DB7DC1C-A6CC-55E8-2C2B-EF1EEE3B5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22813"/>
            <a:ext cx="5821696" cy="39220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65C036-72EC-F360-02B6-7D9B1CF3B46F}"/>
              </a:ext>
            </a:extLst>
          </p:cNvPr>
          <p:cNvSpPr>
            <a:spLocks noGrp="1"/>
          </p:cNvSpPr>
          <p:nvPr>
            <p:ph type="title"/>
          </p:nvPr>
        </p:nvSpPr>
        <p:spPr/>
        <p:txBody>
          <a:bodyPr/>
          <a:lstStyle/>
          <a:p>
            <a:r>
              <a:rPr lang="en-US" dirty="0"/>
              <a:t>Most existing TL applications focus on image classification</a:t>
            </a:r>
          </a:p>
        </p:txBody>
      </p:sp>
      <p:sp>
        <p:nvSpPr>
          <p:cNvPr id="3" name="TextBox 2">
            <a:extLst>
              <a:ext uri="{FF2B5EF4-FFF2-40B4-BE49-F238E27FC236}">
                <a16:creationId xmlns:a16="http://schemas.microsoft.com/office/drawing/2014/main" id="{4EEBD4C8-1C5A-A2DE-3990-61726D342EB9}"/>
              </a:ext>
            </a:extLst>
          </p:cNvPr>
          <p:cNvSpPr txBox="1"/>
          <p:nvPr/>
        </p:nvSpPr>
        <p:spPr>
          <a:xfrm>
            <a:off x="358261" y="992358"/>
            <a:ext cx="5570228" cy="496479"/>
          </a:xfrm>
          <a:prstGeom prst="rect">
            <a:avLst/>
          </a:prstGeom>
        </p:spPr>
        <p:txBody>
          <a:bodyPr vert="horz" wrap="none" lIns="91440" tIns="45720" rIns="91440" bIns="45720" rtlCol="0">
            <a:noAutofit/>
          </a:bodyPr>
          <a:lstStyle/>
          <a:p>
            <a:pPr algn="ctr"/>
            <a:r>
              <a:rPr lang="en-US" sz="2000" b="1" dirty="0"/>
              <a:t>Source: ImageNet Classification</a:t>
            </a:r>
            <a:r>
              <a:rPr lang="en-US" sz="2000" b="1" baseline="30000" dirty="0"/>
              <a:t>[1]</a:t>
            </a:r>
          </a:p>
          <a:p>
            <a:pPr algn="ctr"/>
            <a:r>
              <a:rPr lang="en-US" sz="2000" dirty="0"/>
              <a:t>Image classification from 1,000 common objects</a:t>
            </a:r>
          </a:p>
        </p:txBody>
      </p:sp>
      <p:sp>
        <p:nvSpPr>
          <p:cNvPr id="5" name="TextBox 4">
            <a:extLst>
              <a:ext uri="{FF2B5EF4-FFF2-40B4-BE49-F238E27FC236}">
                <a16:creationId xmlns:a16="http://schemas.microsoft.com/office/drawing/2014/main" id="{294FFCFB-EDEA-935E-A5D8-34046756D56B}"/>
              </a:ext>
            </a:extLst>
          </p:cNvPr>
          <p:cNvSpPr txBox="1"/>
          <p:nvPr/>
        </p:nvSpPr>
        <p:spPr>
          <a:xfrm>
            <a:off x="348791" y="5969748"/>
            <a:ext cx="11568905" cy="496479"/>
          </a:xfrm>
          <a:prstGeom prst="rect">
            <a:avLst/>
          </a:prstGeom>
        </p:spPr>
        <p:txBody>
          <a:bodyPr vert="horz" wrap="square" lIns="91440" tIns="45720" rIns="91440" bIns="45720" rtlCol="0">
            <a:noAutofit/>
          </a:bodyPr>
          <a:lstStyle/>
          <a:p>
            <a:pPr marL="0" indent="0" algn="l">
              <a:buFont typeface="Arial" panose="020B0604020202020204" pitchFamily="34" charset="0"/>
              <a:buNone/>
            </a:pPr>
            <a:r>
              <a:rPr lang="en-US" sz="1200" dirty="0">
                <a:solidFill>
                  <a:schemeClr val="tx1">
                    <a:lumMod val="50000"/>
                    <a:lumOff val="50000"/>
                  </a:schemeClr>
                </a:solidFill>
              </a:rPr>
              <a:t>[1] </a:t>
            </a:r>
            <a:r>
              <a:rPr lang="en-US" sz="1200" dirty="0" err="1">
                <a:solidFill>
                  <a:schemeClr val="tx1">
                    <a:lumMod val="50000"/>
                    <a:lumOff val="50000"/>
                  </a:schemeClr>
                </a:solidFill>
              </a:rPr>
              <a:t>Russakovsky</a:t>
            </a:r>
            <a:r>
              <a:rPr lang="en-US" sz="1200" dirty="0">
                <a:solidFill>
                  <a:schemeClr val="tx1">
                    <a:lumMod val="50000"/>
                    <a:lumOff val="50000"/>
                  </a:schemeClr>
                </a:solidFill>
              </a:rPr>
              <a:t> et. Al. “ImageNet Large Scale Visual Recognition Challenge” </a:t>
            </a:r>
            <a:r>
              <a:rPr lang="en-US" sz="1200" dirty="0" err="1">
                <a:solidFill>
                  <a:schemeClr val="tx1">
                    <a:lumMod val="50000"/>
                    <a:lumOff val="50000"/>
                  </a:schemeClr>
                </a:solidFill>
              </a:rPr>
              <a:t>arXiv</a:t>
            </a:r>
            <a:r>
              <a:rPr lang="en-US" sz="1200" dirty="0">
                <a:solidFill>
                  <a:schemeClr val="tx1">
                    <a:lumMod val="50000"/>
                    <a:lumOff val="50000"/>
                  </a:schemeClr>
                </a:solidFill>
              </a:rPr>
              <a:t>: 1409.0575 [2] Guo et. Al. “Radiographic imaging and diagnosis of spinal bone tumors: </a:t>
            </a:r>
            <a:r>
              <a:rPr lang="en-US" sz="1200" dirty="0" err="1">
                <a:solidFill>
                  <a:schemeClr val="tx1">
                    <a:lumMod val="50000"/>
                    <a:lumOff val="50000"/>
                  </a:schemeClr>
                </a:solidFill>
              </a:rPr>
              <a:t>AlexNet</a:t>
            </a:r>
            <a:r>
              <a:rPr lang="en-US" sz="1200" dirty="0">
                <a:solidFill>
                  <a:schemeClr val="tx1">
                    <a:lumMod val="50000"/>
                    <a:lumOff val="50000"/>
                  </a:schemeClr>
                </a:solidFill>
              </a:rPr>
              <a:t> and </a:t>
            </a:r>
            <a:r>
              <a:rPr lang="en-US" sz="1200" dirty="0" err="1">
                <a:solidFill>
                  <a:schemeClr val="tx1">
                    <a:lumMod val="50000"/>
                    <a:lumOff val="50000"/>
                  </a:schemeClr>
                </a:solidFill>
              </a:rPr>
              <a:t>ResNet</a:t>
            </a:r>
            <a:r>
              <a:rPr lang="en-US" sz="1200" dirty="0">
                <a:solidFill>
                  <a:schemeClr val="tx1">
                    <a:lumMod val="50000"/>
                    <a:lumOff val="50000"/>
                  </a:schemeClr>
                </a:solidFill>
              </a:rPr>
              <a:t> for the classification of tumor malignancy” 2024 Journal of Bone Oncology [3]</a:t>
            </a:r>
            <a:r>
              <a:rPr lang="en-US" sz="1200" dirty="0" err="1">
                <a:solidFill>
                  <a:schemeClr val="tx1">
                    <a:lumMod val="50000"/>
                    <a:lumOff val="50000"/>
                  </a:schemeClr>
                </a:solidFill>
              </a:rPr>
              <a:t>AlexNet</a:t>
            </a:r>
            <a:r>
              <a:rPr lang="en-US" sz="1200" dirty="0">
                <a:solidFill>
                  <a:schemeClr val="tx1">
                    <a:lumMod val="50000"/>
                    <a:lumOff val="50000"/>
                  </a:schemeClr>
                </a:solidFill>
              </a:rPr>
              <a:t> Visualization: Daniel Voight Godoy https://github.com/dvgodoy/dl-visuals/  </a:t>
            </a:r>
          </a:p>
        </p:txBody>
      </p:sp>
      <p:sp>
        <p:nvSpPr>
          <p:cNvPr id="7" name="TextBox 6">
            <a:extLst>
              <a:ext uri="{FF2B5EF4-FFF2-40B4-BE49-F238E27FC236}">
                <a16:creationId xmlns:a16="http://schemas.microsoft.com/office/drawing/2014/main" id="{981A0C7C-F2CA-BDE4-96D4-4C466ECEA04D}"/>
              </a:ext>
            </a:extLst>
          </p:cNvPr>
          <p:cNvSpPr txBox="1"/>
          <p:nvPr/>
        </p:nvSpPr>
        <p:spPr>
          <a:xfrm>
            <a:off x="7108722" y="998107"/>
            <a:ext cx="4734487" cy="496479"/>
          </a:xfrm>
          <a:prstGeom prst="rect">
            <a:avLst/>
          </a:prstGeom>
        </p:spPr>
        <p:txBody>
          <a:bodyPr vert="horz" wrap="none" lIns="91440" tIns="45720" rIns="91440" bIns="45720" rtlCol="0">
            <a:noAutofit/>
          </a:bodyPr>
          <a:lstStyle/>
          <a:p>
            <a:pPr marL="0" indent="0" algn="ctr">
              <a:buFont typeface="Arial" panose="020B0604020202020204" pitchFamily="34" charset="0"/>
              <a:buNone/>
            </a:pPr>
            <a:r>
              <a:rPr lang="en-US" sz="2000" b="1" dirty="0"/>
              <a:t>Target: Medical </a:t>
            </a:r>
            <a:r>
              <a:rPr lang="en-US" sz="2000" b="1" dirty="0" err="1"/>
              <a:t>Diagnositics</a:t>
            </a:r>
            <a:r>
              <a:rPr lang="en-US" sz="2000" b="1" baseline="30000" dirty="0"/>
              <a:t>[2]</a:t>
            </a:r>
          </a:p>
          <a:p>
            <a:pPr marL="0" indent="0" algn="ctr">
              <a:buFont typeface="Arial" panose="020B0604020202020204" pitchFamily="34" charset="0"/>
              <a:buNone/>
            </a:pPr>
            <a:r>
              <a:rPr lang="en-US" sz="2000" dirty="0"/>
              <a:t>Classification of tumor type</a:t>
            </a:r>
          </a:p>
        </p:txBody>
      </p:sp>
      <p:pic>
        <p:nvPicPr>
          <p:cNvPr id="9" name="Picture 8" descr="A collage of images of animals&#10;&#10;AI-generated content may be incorrect.">
            <a:extLst>
              <a:ext uri="{FF2B5EF4-FFF2-40B4-BE49-F238E27FC236}">
                <a16:creationId xmlns:a16="http://schemas.microsoft.com/office/drawing/2014/main" id="{34EE213C-B5AB-DB96-86AE-CAB2AD4E4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07" y="2162456"/>
            <a:ext cx="5979736" cy="2860499"/>
          </a:xfrm>
          <a:prstGeom prst="rect">
            <a:avLst/>
          </a:prstGeom>
        </p:spPr>
      </p:pic>
      <p:pic>
        <p:nvPicPr>
          <p:cNvPr id="1026" name="Picture 2">
            <a:extLst>
              <a:ext uri="{FF2B5EF4-FFF2-40B4-BE49-F238E27FC236}">
                <a16:creationId xmlns:a16="http://schemas.microsoft.com/office/drawing/2014/main" id="{2C398BFB-C7D3-DBE7-CCAA-640F6232C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336" y="1984104"/>
            <a:ext cx="6843861" cy="3003991"/>
          </a:xfrm>
          <a:prstGeom prst="rect">
            <a:avLst/>
          </a:prstGeom>
          <a:solidFill>
            <a:schemeClr val="bg1"/>
          </a:solidFill>
        </p:spPr>
      </p:pic>
      <p:sp>
        <p:nvSpPr>
          <p:cNvPr id="4" name="TextBox 3">
            <a:extLst>
              <a:ext uri="{FF2B5EF4-FFF2-40B4-BE49-F238E27FC236}">
                <a16:creationId xmlns:a16="http://schemas.microsoft.com/office/drawing/2014/main" id="{0A8A92B0-BC15-D3D7-99F5-BFDCEFFCD0CE}"/>
              </a:ext>
            </a:extLst>
          </p:cNvPr>
          <p:cNvSpPr txBox="1"/>
          <p:nvPr/>
        </p:nvSpPr>
        <p:spPr>
          <a:xfrm>
            <a:off x="2928185" y="5643672"/>
            <a:ext cx="5570228" cy="496479"/>
          </a:xfrm>
          <a:prstGeom prst="rect">
            <a:avLst/>
          </a:prstGeom>
        </p:spPr>
        <p:txBody>
          <a:bodyPr vert="horz" wrap="none" lIns="91440" tIns="45720" rIns="91440" bIns="45720" rtlCol="0">
            <a:noAutofit/>
          </a:bodyPr>
          <a:lstStyle/>
          <a:p>
            <a:pPr algn="ctr"/>
            <a:r>
              <a:rPr lang="en-US" sz="2000" b="1" dirty="0"/>
              <a:t>Not dynamical systems – no governing equation constraints</a:t>
            </a:r>
            <a:endParaRPr lang="en-US" sz="2000" dirty="0"/>
          </a:p>
        </p:txBody>
      </p:sp>
    </p:spTree>
    <p:extLst>
      <p:ext uri="{BB962C8B-B14F-4D97-AF65-F5344CB8AC3E}">
        <p14:creationId xmlns:p14="http://schemas.microsoft.com/office/powerpoint/2010/main" val="124990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0F98-9925-A143-969A-B74ACF7DC7F4}"/>
              </a:ext>
            </a:extLst>
          </p:cNvPr>
          <p:cNvSpPr>
            <a:spLocks noGrp="1"/>
          </p:cNvSpPr>
          <p:nvPr>
            <p:ph type="title"/>
          </p:nvPr>
        </p:nvSpPr>
        <p:spPr>
          <a:xfrm>
            <a:off x="338129" y="196490"/>
            <a:ext cx="11587169" cy="679269"/>
          </a:xfrm>
        </p:spPr>
        <p:txBody>
          <a:bodyPr/>
          <a:lstStyle/>
          <a:p>
            <a:r>
              <a:rPr lang="en-US" dirty="0"/>
              <a:t>Hot topic: neural networks in Process Systems Engineering</a:t>
            </a:r>
          </a:p>
        </p:txBody>
      </p:sp>
      <p:sp>
        <p:nvSpPr>
          <p:cNvPr id="4" name="Slide Number Placeholder 3">
            <a:extLst>
              <a:ext uri="{FF2B5EF4-FFF2-40B4-BE49-F238E27FC236}">
                <a16:creationId xmlns:a16="http://schemas.microsoft.com/office/drawing/2014/main" id="{BE0CCF68-8EBA-ED4A-93C5-50DA1BEABC5D}"/>
              </a:ext>
            </a:extLst>
          </p:cNvPr>
          <p:cNvSpPr>
            <a:spLocks noGrp="1"/>
          </p:cNvSpPr>
          <p:nvPr>
            <p:ph type="sldNum" sz="quarter" idx="12"/>
          </p:nvPr>
        </p:nvSpPr>
        <p:spPr/>
        <p:txBody>
          <a:bodyPr/>
          <a:lstStyle/>
          <a:p>
            <a:fld id="{1007560D-C660-4FEE-81F4-7F597AF5B804}" type="slidenum">
              <a:rPr lang="en-US" smtClean="0"/>
              <a:t>30</a:t>
            </a:fld>
            <a:endParaRPr lang="en-US" dirty="0"/>
          </a:p>
        </p:txBody>
      </p:sp>
      <p:sp>
        <p:nvSpPr>
          <p:cNvPr id="41" name="Triangle 40">
            <a:extLst>
              <a:ext uri="{FF2B5EF4-FFF2-40B4-BE49-F238E27FC236}">
                <a16:creationId xmlns:a16="http://schemas.microsoft.com/office/drawing/2014/main" id="{D9BE42C3-1722-3C49-A380-9B66F443F74C}"/>
              </a:ext>
            </a:extLst>
          </p:cNvPr>
          <p:cNvSpPr/>
          <p:nvPr/>
        </p:nvSpPr>
        <p:spPr>
          <a:xfrm>
            <a:off x="4392663" y="2706746"/>
            <a:ext cx="1189525" cy="4110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796528CA-5A1F-8041-A999-79AF3552C0DA}"/>
              </a:ext>
            </a:extLst>
          </p:cNvPr>
          <p:cNvSpPr>
            <a:spLocks noGrp="1"/>
          </p:cNvSpPr>
          <p:nvPr>
            <p:ph idx="1"/>
          </p:nvPr>
        </p:nvSpPr>
        <p:spPr>
          <a:xfrm>
            <a:off x="338130" y="893704"/>
            <a:ext cx="5495920" cy="5791827"/>
          </a:xfrm>
          <a:prstGeom prst="rect">
            <a:avLst/>
          </a:prstGeom>
          <a:noFill/>
        </p:spPr>
        <p:txBody>
          <a:bodyPr anchor="t">
            <a:normAutofit/>
          </a:bodyPr>
          <a:lstStyle/>
          <a:p>
            <a:pPr marL="457200" lvl="1" indent="0">
              <a:lnSpc>
                <a:spcPct val="110000"/>
              </a:lnSpc>
              <a:spcBef>
                <a:spcPts val="0"/>
              </a:spcBef>
              <a:buNone/>
            </a:pPr>
            <a:endParaRPr lang="en-US" sz="1800" b="1" dirty="0"/>
          </a:p>
          <a:p>
            <a:pPr marL="0" indent="0">
              <a:lnSpc>
                <a:spcPct val="110000"/>
              </a:lnSpc>
              <a:spcBef>
                <a:spcPts val="0"/>
              </a:spcBef>
              <a:buNone/>
            </a:pPr>
            <a:endParaRPr lang="en-US" sz="2200" b="1" dirty="0"/>
          </a:p>
          <a:p>
            <a:pPr marL="0" indent="0">
              <a:lnSpc>
                <a:spcPct val="110000"/>
              </a:lnSpc>
              <a:spcBef>
                <a:spcPts val="0"/>
              </a:spcBef>
              <a:buNone/>
            </a:pPr>
            <a:endParaRPr lang="en-US" sz="2200" b="1" dirty="0"/>
          </a:p>
          <a:p>
            <a:pPr marL="0" indent="0">
              <a:lnSpc>
                <a:spcPct val="110000"/>
              </a:lnSpc>
              <a:spcBef>
                <a:spcPts val="0"/>
              </a:spcBef>
              <a:buNone/>
            </a:pPr>
            <a:endParaRPr lang="en-US" sz="2200" b="1" dirty="0"/>
          </a:p>
        </p:txBody>
      </p:sp>
      <p:cxnSp>
        <p:nvCxnSpPr>
          <p:cNvPr id="15" name="Straight Connector 14">
            <a:extLst>
              <a:ext uri="{FF2B5EF4-FFF2-40B4-BE49-F238E27FC236}">
                <a16:creationId xmlns:a16="http://schemas.microsoft.com/office/drawing/2014/main" id="{05EFAFA8-2622-0342-9591-FFD3AEE07148}"/>
              </a:ext>
            </a:extLst>
          </p:cNvPr>
          <p:cNvCxnSpPr>
            <a:cxnSpLocks/>
          </p:cNvCxnSpPr>
          <p:nvPr/>
        </p:nvCxnSpPr>
        <p:spPr>
          <a:xfrm>
            <a:off x="5834050" y="1079627"/>
            <a:ext cx="0" cy="491052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8F4FB7D-9265-764B-9B8B-1EF944C4F916}"/>
              </a:ext>
            </a:extLst>
          </p:cNvPr>
          <p:cNvSpPr/>
          <p:nvPr/>
        </p:nvSpPr>
        <p:spPr>
          <a:xfrm>
            <a:off x="266701" y="5990147"/>
            <a:ext cx="11587169" cy="488467"/>
          </a:xfrm>
          <a:prstGeom prst="rect">
            <a:avLst/>
          </a:prstGeom>
        </p:spPr>
        <p:txBody>
          <a:bodyPr wrap="square">
            <a:spAutoFit/>
          </a:bodyPr>
          <a:lstStyle/>
          <a:p>
            <a:pPr>
              <a:lnSpc>
                <a:spcPct val="110000"/>
              </a:lnSpc>
              <a:spcBef>
                <a:spcPts val="0"/>
              </a:spcBef>
            </a:pPr>
            <a:r>
              <a:rPr lang="en-US" sz="1200" i="1" dirty="0">
                <a:solidFill>
                  <a:schemeClr val="tx1">
                    <a:lumMod val="50000"/>
                    <a:lumOff val="50000"/>
                  </a:schemeClr>
                </a:solidFill>
                <a:hlinkClick r:id="rId3">
                  <a:extLst>
                    <a:ext uri="{A12FA001-AC4F-418D-AE19-62706E023703}">
                      <ahyp:hlinkClr xmlns:ahyp="http://schemas.microsoft.com/office/drawing/2018/hyperlinkcolor" val="tx"/>
                    </a:ext>
                  </a:extLst>
                </a:hlinkClick>
              </a:rPr>
              <a:t>Web of Science </a:t>
            </a:r>
            <a:r>
              <a:rPr lang="en-US" sz="1200" dirty="0">
                <a:solidFill>
                  <a:schemeClr val="tx1">
                    <a:lumMod val="50000"/>
                    <a:lumOff val="50000"/>
                  </a:schemeClr>
                </a:solidFill>
                <a:hlinkClick r:id="rId3">
                  <a:extLst>
                    <a:ext uri="{A12FA001-AC4F-418D-AE19-62706E023703}">
                      <ahyp:hlinkClr xmlns:ahyp="http://schemas.microsoft.com/office/drawing/2018/hyperlinkcolor" val="tx"/>
                    </a:ext>
                  </a:extLst>
                </a:hlinkClick>
              </a:rPr>
              <a:t>Query </a:t>
            </a:r>
            <a:r>
              <a:rPr lang="en-US" sz="1200" dirty="0">
                <a:solidFill>
                  <a:schemeClr val="tx1">
                    <a:lumMod val="50000"/>
                    <a:lumOff val="50000"/>
                  </a:schemeClr>
                </a:solidFill>
              </a:rPr>
              <a:t>Topic</a:t>
            </a:r>
            <a:r>
              <a:rPr lang="en-US" sz="1200" dirty="0">
                <a:solidFill>
                  <a:schemeClr val="accent3"/>
                </a:solidFill>
              </a:rPr>
              <a:t>: “Neural Network” Dates: 2010 – 2025 Journals: Computers &amp; Chemical Engineering, Industrial &amp; Engineering Chemistry, Scientific Reports, Renewable Sustainable Energy Reviews, Journal of Process Control, Chemical Engineering Science, Chemical Engineering Research Design, AICHE Journal</a:t>
            </a:r>
          </a:p>
        </p:txBody>
      </p:sp>
      <p:sp>
        <p:nvSpPr>
          <p:cNvPr id="16" name="Rectangle 15">
            <a:extLst>
              <a:ext uri="{FF2B5EF4-FFF2-40B4-BE49-F238E27FC236}">
                <a16:creationId xmlns:a16="http://schemas.microsoft.com/office/drawing/2014/main" id="{9FAB9269-D3C5-524C-A6FE-E71C987F6A7A}"/>
              </a:ext>
            </a:extLst>
          </p:cNvPr>
          <p:cNvSpPr/>
          <p:nvPr/>
        </p:nvSpPr>
        <p:spPr>
          <a:xfrm>
            <a:off x="380999" y="1536450"/>
            <a:ext cx="5453049" cy="3785652"/>
          </a:xfrm>
          <a:prstGeom prst="rect">
            <a:avLst/>
          </a:prstGeom>
        </p:spPr>
        <p:txBody>
          <a:bodyPr wrap="square" anchor="ctr">
            <a:spAutoFit/>
          </a:bodyPr>
          <a:lstStyle/>
          <a:p>
            <a:pPr marL="285750" indent="-285750">
              <a:buFont typeface="Arial" panose="020B0604020202020204" pitchFamily="34" charset="0"/>
              <a:buChar char="•"/>
            </a:pPr>
            <a:r>
              <a:rPr lang="en-US" sz="2000" dirty="0"/>
              <a:t>Data science, machine learning, and artificial intelligence research and tools have been increasing at an exponential rate. </a:t>
            </a:r>
          </a:p>
          <a:p>
            <a:pPr marL="742950" lvl="1" indent="-285750">
              <a:buFont typeface="Courier New" panose="02070309020205020404" pitchFamily="49" charset="0"/>
              <a:buChar char="o"/>
            </a:pPr>
            <a:r>
              <a:rPr lang="en-US" sz="2000" b="1" i="1" dirty="0"/>
              <a:t>Neural networks </a:t>
            </a:r>
            <a:r>
              <a:rPr lang="en-US" sz="2000" dirty="0"/>
              <a:t>have been the “hot topic”</a:t>
            </a:r>
          </a:p>
          <a:p>
            <a:pPr lvl="1"/>
            <a:r>
              <a:rPr lang="en-US" sz="2000" dirty="0"/>
              <a:t> </a:t>
            </a:r>
          </a:p>
          <a:p>
            <a:pPr marL="285750" indent="-285750">
              <a:buFont typeface="Arial" panose="020B0604020202020204" pitchFamily="34" charset="0"/>
              <a:buChar char="•"/>
            </a:pPr>
            <a:r>
              <a:rPr lang="en-US" sz="2000" dirty="0"/>
              <a:t>Most research assumes that there is sufficient </a:t>
            </a:r>
            <a:r>
              <a:rPr lang="en-US" sz="2000" b="1" dirty="0"/>
              <a:t>data coverage and quantity</a:t>
            </a:r>
            <a:r>
              <a:rPr lang="en-US" sz="2000" dirty="0"/>
              <a:t>, that the training data is drawn from the </a:t>
            </a:r>
            <a:r>
              <a:rPr lang="en-US" sz="2000" b="1" dirty="0"/>
              <a:t>same system </a:t>
            </a:r>
            <a:r>
              <a:rPr lang="en-US" sz="2000" dirty="0"/>
              <a:t>as the application,  and that the </a:t>
            </a:r>
            <a:r>
              <a:rPr lang="en-US" sz="2000" b="1" i="1" dirty="0"/>
              <a:t>system is stationary</a:t>
            </a:r>
            <a:endParaRPr lang="en-US" sz="2000" dirty="0"/>
          </a:p>
          <a:p>
            <a:pPr lvl="1"/>
            <a:endParaRPr lang="en-US" sz="2000" dirty="0"/>
          </a:p>
          <a:p>
            <a:pPr marL="285750" indent="-285750">
              <a:buFont typeface="Arial" panose="020B0604020202020204" pitchFamily="34" charset="0"/>
              <a:buChar char="•"/>
            </a:pPr>
            <a:r>
              <a:rPr lang="en-US" sz="2000" dirty="0">
                <a:highlight>
                  <a:srgbClr val="FFC000"/>
                </a:highlight>
              </a:rPr>
              <a:t>Data-driven models have no generalization or extrapolation guarantees</a:t>
            </a:r>
          </a:p>
        </p:txBody>
      </p:sp>
      <p:pic>
        <p:nvPicPr>
          <p:cNvPr id="5" name="Graphic 4">
            <a:extLst>
              <a:ext uri="{FF2B5EF4-FFF2-40B4-BE49-F238E27FC236}">
                <a16:creationId xmlns:a16="http://schemas.microsoft.com/office/drawing/2014/main" id="{EA554A43-AC0A-BEFF-EEF3-1113D9F664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31713" y="1079627"/>
            <a:ext cx="5457825" cy="2286000"/>
          </a:xfrm>
          <a:prstGeom prst="rect">
            <a:avLst/>
          </a:prstGeom>
        </p:spPr>
      </p:pic>
      <p:pic>
        <p:nvPicPr>
          <p:cNvPr id="7" name="Graphic 6">
            <a:extLst>
              <a:ext uri="{FF2B5EF4-FFF2-40B4-BE49-F238E27FC236}">
                <a16:creationId xmlns:a16="http://schemas.microsoft.com/office/drawing/2014/main" id="{BFFBEEFD-FC04-3432-BB37-71B668D3CA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41213" y="3356458"/>
            <a:ext cx="6141566" cy="2723831"/>
          </a:xfrm>
          <a:prstGeom prst="rect">
            <a:avLst/>
          </a:prstGeom>
        </p:spPr>
      </p:pic>
    </p:spTree>
    <p:extLst>
      <p:ext uri="{BB962C8B-B14F-4D97-AF65-F5344CB8AC3E}">
        <p14:creationId xmlns:p14="http://schemas.microsoft.com/office/powerpoint/2010/main" val="4030677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61761D-B624-D592-5411-B38D206AA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B53EA-59C7-DBDA-D79C-74E9B45AF145}"/>
              </a:ext>
            </a:extLst>
          </p:cNvPr>
          <p:cNvSpPr>
            <a:spLocks noGrp="1"/>
          </p:cNvSpPr>
          <p:nvPr>
            <p:ph type="title"/>
          </p:nvPr>
        </p:nvSpPr>
        <p:spPr/>
        <p:txBody>
          <a:bodyPr/>
          <a:lstStyle/>
          <a:p>
            <a:r>
              <a:rPr lang="en-US" dirty="0"/>
              <a:t>How do we measure the similarity of two black-box systems?</a:t>
            </a:r>
          </a:p>
        </p:txBody>
      </p:sp>
      <p:sp>
        <p:nvSpPr>
          <p:cNvPr id="3" name="Content Placeholder 2">
            <a:extLst>
              <a:ext uri="{FF2B5EF4-FFF2-40B4-BE49-F238E27FC236}">
                <a16:creationId xmlns:a16="http://schemas.microsoft.com/office/drawing/2014/main" id="{A22EC675-9401-6B09-0EBA-7FDB16C21369}"/>
              </a:ext>
            </a:extLst>
          </p:cNvPr>
          <p:cNvSpPr>
            <a:spLocks noGrp="1"/>
          </p:cNvSpPr>
          <p:nvPr>
            <p:ph idx="1"/>
          </p:nvPr>
        </p:nvSpPr>
        <p:spPr>
          <a:xfrm>
            <a:off x="838200" y="987553"/>
            <a:ext cx="10515600" cy="1387088"/>
          </a:xfrm>
        </p:spPr>
        <p:txBody>
          <a:bodyPr>
            <a:normAutofit/>
          </a:bodyPr>
          <a:lstStyle/>
          <a:p>
            <a:pPr marL="0" indent="0">
              <a:buNone/>
            </a:pPr>
            <a:r>
              <a:rPr lang="en-US" b="1" dirty="0"/>
              <a:t>Hypothesis: </a:t>
            </a:r>
            <a:r>
              <a:rPr lang="en-US" dirty="0"/>
              <a:t>Given that the two systems are similar</a:t>
            </a:r>
          </a:p>
          <a:p>
            <a:pPr marL="457200" indent="-457200">
              <a:buFont typeface="+mj-lt"/>
              <a:buAutoNum type="arabicPeriod"/>
            </a:pPr>
            <a:r>
              <a:rPr lang="en-US" dirty="0"/>
              <a:t>The parameter space of the target model is close to the parameter space of the source model</a:t>
            </a:r>
          </a:p>
          <a:p>
            <a:pPr marL="457200" indent="-457200">
              <a:buFont typeface="+mj-lt"/>
              <a:buAutoNum type="arabicPeriod"/>
            </a:pPr>
            <a:r>
              <a:rPr lang="en-US" dirty="0"/>
              <a:t>A path exists from the source model parameters to the target model parameters</a:t>
            </a:r>
          </a:p>
        </p:txBody>
      </p:sp>
      <p:sp>
        <p:nvSpPr>
          <p:cNvPr id="4" name="Slide Number Placeholder 3">
            <a:extLst>
              <a:ext uri="{FF2B5EF4-FFF2-40B4-BE49-F238E27FC236}">
                <a16:creationId xmlns:a16="http://schemas.microsoft.com/office/drawing/2014/main" id="{B912F619-2E8E-C3A2-06C3-8982B876AB1B}"/>
              </a:ext>
            </a:extLst>
          </p:cNvPr>
          <p:cNvSpPr>
            <a:spLocks noGrp="1"/>
          </p:cNvSpPr>
          <p:nvPr>
            <p:ph type="sldNum" sz="quarter" idx="12"/>
          </p:nvPr>
        </p:nvSpPr>
        <p:spPr/>
        <p:txBody>
          <a:bodyPr/>
          <a:lstStyle/>
          <a:p>
            <a:fld id="{1007560D-C660-4FEE-81F4-7F597AF5B804}" type="slidenum">
              <a:rPr lang="en-US" smtClean="0"/>
              <a:t>31</a:t>
            </a:fld>
            <a:endParaRPr lang="en-US" dirty="0"/>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403C7C43-6EBF-6C8D-3141-1555976183E6}"/>
                  </a:ext>
                </a:extLst>
              </p:cNvPr>
              <p:cNvSpPr/>
              <p:nvPr/>
            </p:nvSpPr>
            <p:spPr>
              <a:xfrm>
                <a:off x="483067" y="2189715"/>
                <a:ext cx="3659724" cy="4071125"/>
              </a:xfrm>
              <a:prstGeom prst="roundRect">
                <a:avLst>
                  <a:gd name="adj" fmla="val 4405"/>
                </a:avLst>
              </a:prstGeom>
              <a:solidFill>
                <a:srgbClr val="00A9B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Data Similarity</a:t>
                </a:r>
                <a:endParaRPr lang="en-US" dirty="0">
                  <a:solidFill>
                    <a:schemeClr val="tx1"/>
                  </a:solidFill>
                </a:endParaRPr>
              </a:p>
              <a:p>
                <a:r>
                  <a:rPr lang="en-US" dirty="0">
                    <a:solidFill>
                      <a:schemeClr val="tx1"/>
                    </a:solidFill>
                  </a:rPr>
                  <a:t>Measures such as the </a:t>
                </a:r>
                <a:r>
                  <a:rPr lang="en-US" b="1" dirty="0" err="1">
                    <a:solidFill>
                      <a:schemeClr val="tx1"/>
                    </a:solidFill>
                  </a:rPr>
                  <a:t>Kolomogorov</a:t>
                </a:r>
                <a:r>
                  <a:rPr lang="en-US" b="1" dirty="0">
                    <a:solidFill>
                      <a:schemeClr val="tx1"/>
                    </a:solidFill>
                  </a:rPr>
                  <a:t>-Smirnov</a:t>
                </a:r>
                <a:r>
                  <a:rPr lang="en-US" dirty="0">
                    <a:solidFill>
                      <a:schemeClr val="tx1"/>
                    </a:solidFill>
                  </a:rPr>
                  <a:t> </a:t>
                </a:r>
                <a:r>
                  <a:rPr lang="en-US" b="1" dirty="0">
                    <a:solidFill>
                      <a:schemeClr val="tx1"/>
                    </a:solidFill>
                  </a:rPr>
                  <a:t>Test</a:t>
                </a:r>
                <a:r>
                  <a:rPr lang="en-US" dirty="0">
                    <a:solidFill>
                      <a:schemeClr val="tx1"/>
                    </a:solidFill>
                  </a:rPr>
                  <a:t> and </a:t>
                </a:r>
                <a:r>
                  <a:rPr lang="en-US" b="1" dirty="0">
                    <a:solidFill>
                      <a:schemeClr val="tx1"/>
                    </a:solidFill>
                  </a:rPr>
                  <a:t>Wasserstein Distance</a:t>
                </a:r>
                <a:r>
                  <a:rPr lang="en-US" dirty="0">
                    <a:solidFill>
                      <a:schemeClr val="tx1"/>
                    </a:solidFill>
                  </a:rPr>
                  <a:t> compare the distributions </a:t>
                </a:r>
                <a14:m>
                  <m:oMath xmlns:m="http://schemas.openxmlformats.org/officeDocument/2006/math">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1" i="0" smtClean="0">
                        <a:solidFill>
                          <a:schemeClr val="tx1"/>
                        </a:solidFill>
                        <a:latin typeface="Cambria Math" panose="02040503050406030204" pitchFamily="18" charset="0"/>
                      </a:rPr>
                      <m:t>𝐮</m:t>
                    </m:r>
                    <m:r>
                      <a:rPr lang="en-US" b="0" i="0"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𝑝</m:t>
                    </m:r>
                    <m:r>
                      <a:rPr lang="en-US" i="1">
                        <a:solidFill>
                          <a:schemeClr val="tx1"/>
                        </a:solidFill>
                        <a:latin typeface="Cambria Math" panose="02040503050406030204" pitchFamily="18" charset="0"/>
                      </a:rPr>
                      <m:t>(</m:t>
                    </m:r>
                    <m:r>
                      <a:rPr lang="en-US" b="1" i="0" smtClean="0">
                        <a:solidFill>
                          <a:schemeClr val="tx1"/>
                        </a:solidFill>
                        <a:latin typeface="Cambria Math" panose="02040503050406030204" pitchFamily="18" charset="0"/>
                      </a:rPr>
                      <m:t>𝐱</m:t>
                    </m:r>
                    <m:r>
                      <a:rPr lang="en-US">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xmlns="">
          <p:sp>
            <p:nvSpPr>
              <p:cNvPr id="5" name="Rounded Rectangle 4">
                <a:extLst>
                  <a:ext uri="{FF2B5EF4-FFF2-40B4-BE49-F238E27FC236}">
                    <a16:creationId xmlns:a16="http://schemas.microsoft.com/office/drawing/2014/main" id="{403C7C43-6EBF-6C8D-3141-1555976183E6}"/>
                  </a:ext>
                </a:extLst>
              </p:cNvPr>
              <p:cNvSpPr>
                <a:spLocks noRot="1" noChangeAspect="1" noMove="1" noResize="1" noEditPoints="1" noAdjustHandles="1" noChangeArrowheads="1" noChangeShapeType="1" noTextEdit="1"/>
              </p:cNvSpPr>
              <p:nvPr/>
            </p:nvSpPr>
            <p:spPr>
              <a:xfrm>
                <a:off x="483067" y="2189715"/>
                <a:ext cx="3659724" cy="4071125"/>
              </a:xfrm>
              <a:prstGeom prst="roundRect">
                <a:avLst>
                  <a:gd name="adj" fmla="val 4405"/>
                </a:avLst>
              </a:prstGeom>
              <a:blipFill>
                <a:blip r:embed="rId2"/>
                <a:stretch>
                  <a:fillRect l="-166"/>
                </a:stretch>
              </a:blipFill>
              <a:ln>
                <a:noFill/>
              </a:ln>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9C6EE84C-6AD8-966F-EBD3-258CC9168ACE}"/>
              </a:ext>
            </a:extLst>
          </p:cNvPr>
          <p:cNvSpPr/>
          <p:nvPr/>
        </p:nvSpPr>
        <p:spPr>
          <a:xfrm>
            <a:off x="4297315" y="2189714"/>
            <a:ext cx="3659724" cy="4071125"/>
          </a:xfrm>
          <a:prstGeom prst="roundRect">
            <a:avLst>
              <a:gd name="adj" fmla="val 4405"/>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Functional Similarity</a:t>
            </a:r>
            <a:endParaRPr lang="en-US" b="1" dirty="0">
              <a:solidFill>
                <a:schemeClr val="tx1"/>
              </a:solidFill>
            </a:endParaRPr>
          </a:p>
          <a:p>
            <a:r>
              <a:rPr lang="en-US" b="1" dirty="0">
                <a:solidFill>
                  <a:schemeClr val="tx1"/>
                </a:solidFill>
              </a:rPr>
              <a:t>Given the same inputs</a:t>
            </a:r>
          </a:p>
          <a:p>
            <a:pPr marL="285750" indent="-285750">
              <a:buFont typeface="Arial" panose="020B0604020202020204" pitchFamily="34" charset="0"/>
              <a:buChar char="•"/>
            </a:pPr>
            <a:r>
              <a:rPr lang="en-US" dirty="0">
                <a:solidFill>
                  <a:schemeClr val="tx1"/>
                </a:solidFill>
              </a:rPr>
              <a:t>Dynamic Time Warping</a:t>
            </a:r>
          </a:p>
          <a:p>
            <a:pPr marL="285750" indent="-285750">
              <a:buFont typeface="Arial" panose="020B0604020202020204" pitchFamily="34" charset="0"/>
              <a:buChar char="•"/>
            </a:pPr>
            <a:r>
              <a:rPr lang="en-US" dirty="0">
                <a:solidFill>
                  <a:schemeClr val="tx1"/>
                </a:solidFill>
              </a:rPr>
              <a:t>Cosine Similarity</a:t>
            </a:r>
          </a:p>
          <a:p>
            <a:pPr marL="285750" indent="-285750">
              <a:buFont typeface="Arial" panose="020B0604020202020204" pitchFamily="34" charset="0"/>
              <a:buChar char="•"/>
            </a:pPr>
            <a:r>
              <a:rPr lang="en-US" dirty="0">
                <a:solidFill>
                  <a:schemeClr val="tx1"/>
                </a:solidFill>
              </a:rPr>
              <a:t>Mutual Information</a:t>
            </a:r>
          </a:p>
          <a:p>
            <a:endParaRPr lang="en-US" dirty="0">
              <a:solidFill>
                <a:schemeClr val="tx1"/>
              </a:solidFill>
            </a:endParaRPr>
          </a:p>
          <a:p>
            <a:r>
              <a:rPr lang="en-US" b="1" dirty="0">
                <a:solidFill>
                  <a:schemeClr val="tx1"/>
                </a:solidFill>
              </a:rPr>
              <a:t>Given only observational data</a:t>
            </a:r>
          </a:p>
          <a:p>
            <a:pPr marL="285750" indent="-285750">
              <a:buFont typeface="Arial" panose="020B0604020202020204" pitchFamily="34" charset="0"/>
              <a:buChar char="•"/>
            </a:pPr>
            <a:r>
              <a:rPr lang="en-US" dirty="0">
                <a:solidFill>
                  <a:schemeClr val="tx1"/>
                </a:solidFill>
              </a:rPr>
              <a:t>Granger Causality similarity</a:t>
            </a:r>
          </a:p>
          <a:p>
            <a:pPr marL="285750" indent="-285750">
              <a:buFont typeface="Arial" panose="020B0604020202020204" pitchFamily="34" charset="0"/>
              <a:buChar char="•"/>
            </a:pPr>
            <a:r>
              <a:rPr lang="en-US" dirty="0">
                <a:solidFill>
                  <a:schemeClr val="tx1"/>
                </a:solidFill>
              </a:rPr>
              <a:t>Surrogate model similarity</a:t>
            </a:r>
          </a:p>
          <a:p>
            <a:pPr marL="742950" lvl="1" indent="-285750">
              <a:buFont typeface="Courier New" panose="02070309020205020404" pitchFamily="49" charset="0"/>
              <a:buChar char="o"/>
            </a:pPr>
            <a:r>
              <a:rPr lang="en-US" dirty="0">
                <a:solidFill>
                  <a:schemeClr val="tx1"/>
                </a:solidFill>
              </a:rPr>
              <a:t>Linear model</a:t>
            </a:r>
          </a:p>
          <a:p>
            <a:pPr marL="742950" lvl="1" indent="-285750">
              <a:buFont typeface="Courier New" panose="02070309020205020404" pitchFamily="49" charset="0"/>
              <a:buChar char="o"/>
            </a:pPr>
            <a:r>
              <a:rPr lang="en-US" dirty="0">
                <a:solidFill>
                  <a:schemeClr val="tx1"/>
                </a:solidFill>
              </a:rPr>
              <a:t>Transfer function similarity</a:t>
            </a:r>
          </a:p>
          <a:p>
            <a:pPr marL="742950" lvl="1" indent="-285750">
              <a:buFont typeface="Courier New" panose="02070309020205020404" pitchFamily="49" charset="0"/>
              <a:buChar char="o"/>
            </a:pPr>
            <a:r>
              <a:rPr lang="en-US" dirty="0">
                <a:solidFill>
                  <a:schemeClr val="tx1"/>
                </a:solidFill>
              </a:rPr>
              <a:t>Hammerstein-Weiner model</a:t>
            </a:r>
          </a:p>
        </p:txBody>
      </p:sp>
      <p:sp>
        <p:nvSpPr>
          <p:cNvPr id="6" name="Rounded Rectangle 5">
            <a:extLst>
              <a:ext uri="{FF2B5EF4-FFF2-40B4-BE49-F238E27FC236}">
                <a16:creationId xmlns:a16="http://schemas.microsoft.com/office/drawing/2014/main" id="{7EC0F2CF-FBE1-DBBB-0AE8-1F1AF1724F51}"/>
              </a:ext>
            </a:extLst>
          </p:cNvPr>
          <p:cNvSpPr/>
          <p:nvPr/>
        </p:nvSpPr>
        <p:spPr>
          <a:xfrm>
            <a:off x="8111563" y="2189713"/>
            <a:ext cx="3659724" cy="4071125"/>
          </a:xfrm>
          <a:prstGeom prst="roundRect">
            <a:avLst>
              <a:gd name="adj" fmla="val 4405"/>
            </a:avLst>
          </a:prstGeom>
          <a:solidFill>
            <a:srgbClr val="FFD6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Representational Similarity</a:t>
            </a:r>
          </a:p>
          <a:p>
            <a:pPr marL="285750" indent="-285750">
              <a:buFont typeface="Arial" panose="020B0604020202020204" pitchFamily="34" charset="0"/>
              <a:buChar char="•"/>
            </a:pPr>
            <a:r>
              <a:rPr lang="en-US" dirty="0">
                <a:solidFill>
                  <a:schemeClr val="tx1"/>
                </a:solidFill>
              </a:rPr>
              <a:t>Centered Kernel Alignment (CKA)</a:t>
            </a:r>
          </a:p>
          <a:p>
            <a:pPr marL="285750" indent="-285750">
              <a:buFont typeface="Arial" panose="020B0604020202020204" pitchFamily="34" charset="0"/>
              <a:buChar char="•"/>
            </a:pPr>
            <a:r>
              <a:rPr lang="en-US" dirty="0">
                <a:solidFill>
                  <a:schemeClr val="tx1"/>
                </a:solidFill>
              </a:rPr>
              <a:t>Cosine Similarity of encoder embedding</a:t>
            </a:r>
          </a:p>
          <a:p>
            <a:pPr marL="285750" indent="-285750">
              <a:buFont typeface="Arial" panose="020B0604020202020204" pitchFamily="34" charset="0"/>
              <a:buChar char="•"/>
            </a:pPr>
            <a:r>
              <a:rPr lang="en-US" dirty="0">
                <a:solidFill>
                  <a:schemeClr val="tx1"/>
                </a:solidFill>
              </a:rPr>
              <a:t>Perturbation sensitivity</a:t>
            </a:r>
          </a:p>
          <a:p>
            <a:pPr marL="285750" indent="-285750">
              <a:buFont typeface="Arial" panose="020B0604020202020204" pitchFamily="34" charset="0"/>
              <a:buChar char="•"/>
            </a:pPr>
            <a:r>
              <a:rPr lang="en-US" dirty="0">
                <a:solidFill>
                  <a:schemeClr val="tx1"/>
                </a:solidFill>
              </a:rPr>
              <a:t>Gradient Similarity</a:t>
            </a:r>
          </a:p>
          <a:p>
            <a:pPr marL="285750" indent="-285750">
              <a:buFont typeface="Arial" panose="020B0604020202020204" pitchFamily="34" charset="0"/>
              <a:buChar char="•"/>
            </a:pPr>
            <a:r>
              <a:rPr lang="en-US" dirty="0">
                <a:solidFill>
                  <a:schemeClr val="tx1"/>
                </a:solidFill>
              </a:rPr>
              <a:t>Topological similarity</a:t>
            </a:r>
          </a:p>
          <a:p>
            <a:pPr marL="285750" indent="-285750">
              <a:buFont typeface="Arial" panose="020B0604020202020204" pitchFamily="34" charset="0"/>
              <a:buChar char="•"/>
            </a:pPr>
            <a:r>
              <a:rPr lang="en-US" dirty="0">
                <a:solidFill>
                  <a:schemeClr val="tx1"/>
                </a:solidFill>
              </a:rPr>
              <a:t>Manifold Alignment</a:t>
            </a:r>
          </a:p>
        </p:txBody>
      </p:sp>
    </p:spTree>
    <p:extLst>
      <p:ext uri="{BB962C8B-B14F-4D97-AF65-F5344CB8AC3E}">
        <p14:creationId xmlns:p14="http://schemas.microsoft.com/office/powerpoint/2010/main" val="3869495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18D-67F1-D0F2-FC06-60763AFD96D1}"/>
              </a:ext>
            </a:extLst>
          </p:cNvPr>
          <p:cNvSpPr>
            <a:spLocks noGrp="1"/>
          </p:cNvSpPr>
          <p:nvPr>
            <p:ph type="title"/>
          </p:nvPr>
        </p:nvSpPr>
        <p:spPr/>
        <p:txBody>
          <a:bodyPr/>
          <a:lstStyle/>
          <a:p>
            <a:r>
              <a:rPr lang="en-US" dirty="0"/>
              <a:t>Can we transfer knowledge from the source to a new target?</a:t>
            </a:r>
          </a:p>
        </p:txBody>
      </p:sp>
      <p:sp>
        <p:nvSpPr>
          <p:cNvPr id="4" name="Slide Number Placeholder 3">
            <a:extLst>
              <a:ext uri="{FF2B5EF4-FFF2-40B4-BE49-F238E27FC236}">
                <a16:creationId xmlns:a16="http://schemas.microsoft.com/office/drawing/2014/main" id="{9C953CFF-715B-B9D6-3EBB-EA17151B7A3A}"/>
              </a:ext>
            </a:extLst>
          </p:cNvPr>
          <p:cNvSpPr>
            <a:spLocks noGrp="1"/>
          </p:cNvSpPr>
          <p:nvPr>
            <p:ph type="sldNum" sz="quarter" idx="12"/>
          </p:nvPr>
        </p:nvSpPr>
        <p:spPr/>
        <p:txBody>
          <a:bodyPr/>
          <a:lstStyle/>
          <a:p>
            <a:fld id="{1007560D-C660-4FEE-81F4-7F597AF5B804}" type="slidenum">
              <a:rPr lang="en-US" smtClean="0"/>
              <a:t>32</a:t>
            </a:fld>
            <a:endParaRPr lang="en-US" dirty="0"/>
          </a:p>
        </p:txBody>
      </p:sp>
      <p:grpSp>
        <p:nvGrpSpPr>
          <p:cNvPr id="38" name="Group 37">
            <a:extLst>
              <a:ext uri="{FF2B5EF4-FFF2-40B4-BE49-F238E27FC236}">
                <a16:creationId xmlns:a16="http://schemas.microsoft.com/office/drawing/2014/main" id="{D236FFF1-0C4D-2FA1-9EF4-224E2BF41F61}"/>
              </a:ext>
            </a:extLst>
          </p:cNvPr>
          <p:cNvGrpSpPr/>
          <p:nvPr/>
        </p:nvGrpSpPr>
        <p:grpSpPr>
          <a:xfrm>
            <a:off x="1864800" y="1605850"/>
            <a:ext cx="1480010" cy="4392891"/>
            <a:chOff x="395926" y="1564848"/>
            <a:chExt cx="1480010" cy="4392891"/>
          </a:xfrm>
        </p:grpSpPr>
        <p:grpSp>
          <p:nvGrpSpPr>
            <p:cNvPr id="37" name="Group 36">
              <a:extLst>
                <a:ext uri="{FF2B5EF4-FFF2-40B4-BE49-F238E27FC236}">
                  <a16:creationId xmlns:a16="http://schemas.microsoft.com/office/drawing/2014/main" id="{BB8C66AC-405E-6D8F-3DA4-F4F368CF898A}"/>
                </a:ext>
              </a:extLst>
            </p:cNvPr>
            <p:cNvGrpSpPr/>
            <p:nvPr/>
          </p:nvGrpSpPr>
          <p:grpSpPr>
            <a:xfrm>
              <a:off x="405353" y="1564848"/>
              <a:ext cx="1461156" cy="4392891"/>
              <a:chOff x="405353" y="1564848"/>
              <a:chExt cx="1461156" cy="4392891"/>
            </a:xfrm>
          </p:grpSpPr>
          <p:sp>
            <p:nvSpPr>
              <p:cNvPr id="6" name="Flowchart: Terminator 5">
                <a:extLst>
                  <a:ext uri="{FF2B5EF4-FFF2-40B4-BE49-F238E27FC236}">
                    <a16:creationId xmlns:a16="http://schemas.microsoft.com/office/drawing/2014/main" id="{213D2B73-1B64-A992-705A-84598D8100EE}"/>
                  </a:ext>
                </a:extLst>
              </p:cNvPr>
              <p:cNvSpPr/>
              <p:nvPr/>
            </p:nvSpPr>
            <p:spPr>
              <a:xfrm rot="16200000">
                <a:off x="-1055801" y="3035430"/>
                <a:ext cx="4392891" cy="1451728"/>
              </a:xfrm>
              <a:prstGeom prst="flowChartTerminator">
                <a:avLst/>
              </a:prstGeom>
              <a:solidFill>
                <a:schemeClr val="bg1"/>
              </a:solid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764E9FB-C80A-296D-FA59-2758652E205E}"/>
                  </a:ext>
                </a:extLst>
              </p:cNvPr>
              <p:cNvCxnSpPr>
                <a:cxnSpLocks/>
              </p:cNvCxnSpPr>
              <p:nvPr/>
            </p:nvCxnSpPr>
            <p:spPr>
              <a:xfrm>
                <a:off x="405353" y="2300140"/>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63B2CD29-7D25-F1C7-D346-A759C847EC54}"/>
                </a:ext>
              </a:extLst>
            </p:cNvPr>
            <p:cNvCxnSpPr>
              <a:cxnSpLocks/>
            </p:cNvCxnSpPr>
            <p:nvPr/>
          </p:nvCxnSpPr>
          <p:spPr>
            <a:xfrm>
              <a:off x="405353" y="2641077"/>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F4191CE-258E-F670-0286-6C3A280B9450}"/>
                </a:ext>
              </a:extLst>
            </p:cNvPr>
            <p:cNvCxnSpPr>
              <a:cxnSpLocks/>
            </p:cNvCxnSpPr>
            <p:nvPr/>
          </p:nvCxnSpPr>
          <p:spPr>
            <a:xfrm>
              <a:off x="405353" y="2989868"/>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E81233-2F88-6794-33FA-A972CC8416AC}"/>
                </a:ext>
              </a:extLst>
            </p:cNvPr>
            <p:cNvCxnSpPr>
              <a:cxnSpLocks/>
            </p:cNvCxnSpPr>
            <p:nvPr/>
          </p:nvCxnSpPr>
          <p:spPr>
            <a:xfrm>
              <a:off x="414780" y="3357514"/>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9A83EA-379D-5E89-E012-A1A1649AD63E}"/>
                </a:ext>
              </a:extLst>
            </p:cNvPr>
            <p:cNvCxnSpPr>
              <a:cxnSpLocks/>
            </p:cNvCxnSpPr>
            <p:nvPr/>
          </p:nvCxnSpPr>
          <p:spPr>
            <a:xfrm>
              <a:off x="405353" y="3706305"/>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E3C0B4-8076-9DCA-0AE4-B8B21E031808}"/>
                </a:ext>
              </a:extLst>
            </p:cNvPr>
            <p:cNvCxnSpPr>
              <a:cxnSpLocks/>
            </p:cNvCxnSpPr>
            <p:nvPr/>
          </p:nvCxnSpPr>
          <p:spPr>
            <a:xfrm>
              <a:off x="405353" y="4047242"/>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DF58CA-F835-AAAD-AC40-1F25D530AEF2}"/>
                </a:ext>
              </a:extLst>
            </p:cNvPr>
            <p:cNvCxnSpPr>
              <a:cxnSpLocks/>
            </p:cNvCxnSpPr>
            <p:nvPr/>
          </p:nvCxnSpPr>
          <p:spPr>
            <a:xfrm>
              <a:off x="405353" y="4396033"/>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241E35-70CD-CEB5-C417-07F68A9BAC31}"/>
                </a:ext>
              </a:extLst>
            </p:cNvPr>
            <p:cNvCxnSpPr>
              <a:cxnSpLocks/>
            </p:cNvCxnSpPr>
            <p:nvPr/>
          </p:nvCxnSpPr>
          <p:spPr>
            <a:xfrm>
              <a:off x="414780" y="4763679"/>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D267D0-E6FC-E993-763D-FD7358035ACC}"/>
                </a:ext>
              </a:extLst>
            </p:cNvPr>
            <p:cNvCxnSpPr>
              <a:cxnSpLocks/>
            </p:cNvCxnSpPr>
            <p:nvPr/>
          </p:nvCxnSpPr>
          <p:spPr>
            <a:xfrm>
              <a:off x="395926" y="5082618"/>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74BC67-7604-12D0-0A19-F06467243B69}"/>
                </a:ext>
              </a:extLst>
            </p:cNvPr>
            <p:cNvCxnSpPr>
              <a:cxnSpLocks/>
            </p:cNvCxnSpPr>
            <p:nvPr/>
          </p:nvCxnSpPr>
          <p:spPr>
            <a:xfrm>
              <a:off x="395926" y="5423555"/>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3A2D7C7-5522-7A14-F692-0A125EA53FCD}"/>
              </a:ext>
            </a:extLst>
          </p:cNvPr>
          <p:cNvGrpSpPr/>
          <p:nvPr/>
        </p:nvGrpSpPr>
        <p:grpSpPr>
          <a:xfrm>
            <a:off x="1432738" y="1723686"/>
            <a:ext cx="1480010" cy="4392891"/>
            <a:chOff x="395926" y="1564848"/>
            <a:chExt cx="1480010" cy="4392891"/>
          </a:xfrm>
          <a:solidFill>
            <a:schemeClr val="accent5">
              <a:lumMod val="20000"/>
              <a:lumOff val="80000"/>
            </a:schemeClr>
          </a:solidFill>
        </p:grpSpPr>
        <p:grpSp>
          <p:nvGrpSpPr>
            <p:cNvPr id="40" name="Group 39">
              <a:extLst>
                <a:ext uri="{FF2B5EF4-FFF2-40B4-BE49-F238E27FC236}">
                  <a16:creationId xmlns:a16="http://schemas.microsoft.com/office/drawing/2014/main" id="{DA439A6C-A96F-08D4-3A1F-0F7F2462CB5B}"/>
                </a:ext>
              </a:extLst>
            </p:cNvPr>
            <p:cNvGrpSpPr/>
            <p:nvPr/>
          </p:nvGrpSpPr>
          <p:grpSpPr>
            <a:xfrm>
              <a:off x="405353" y="1564848"/>
              <a:ext cx="1461156" cy="4392891"/>
              <a:chOff x="405353" y="1564848"/>
              <a:chExt cx="1461156" cy="4392891"/>
            </a:xfrm>
            <a:grpFill/>
          </p:grpSpPr>
          <p:sp>
            <p:nvSpPr>
              <p:cNvPr id="50" name="Flowchart: Terminator 49">
                <a:extLst>
                  <a:ext uri="{FF2B5EF4-FFF2-40B4-BE49-F238E27FC236}">
                    <a16:creationId xmlns:a16="http://schemas.microsoft.com/office/drawing/2014/main" id="{E3128CB1-FCD9-7BFB-D049-C491AE0BF9F9}"/>
                  </a:ext>
                </a:extLst>
              </p:cNvPr>
              <p:cNvSpPr/>
              <p:nvPr/>
            </p:nvSpPr>
            <p:spPr>
              <a:xfrm rot="16200000">
                <a:off x="-1055801" y="3035430"/>
                <a:ext cx="4392891" cy="1451728"/>
              </a:xfrm>
              <a:prstGeom prst="flowChartTerminator">
                <a:avLst/>
              </a:prstGeom>
              <a:grp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80E8723-7624-BB51-36DB-DE95733575E6}"/>
                  </a:ext>
                </a:extLst>
              </p:cNvPr>
              <p:cNvCxnSpPr>
                <a:cxnSpLocks/>
              </p:cNvCxnSpPr>
              <p:nvPr/>
            </p:nvCxnSpPr>
            <p:spPr>
              <a:xfrm>
                <a:off x="405353" y="2300140"/>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5C6EBB11-9708-96BC-8F2B-CDCF77838B61}"/>
                </a:ext>
              </a:extLst>
            </p:cNvPr>
            <p:cNvCxnSpPr>
              <a:cxnSpLocks/>
            </p:cNvCxnSpPr>
            <p:nvPr/>
          </p:nvCxnSpPr>
          <p:spPr>
            <a:xfrm>
              <a:off x="405353" y="2641077"/>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75294D-A9DF-06BD-5F73-FB473124EC6C}"/>
                </a:ext>
              </a:extLst>
            </p:cNvPr>
            <p:cNvCxnSpPr>
              <a:cxnSpLocks/>
            </p:cNvCxnSpPr>
            <p:nvPr/>
          </p:nvCxnSpPr>
          <p:spPr>
            <a:xfrm>
              <a:off x="405353" y="298986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59C6173-7DAD-56C3-6104-18F23E4CE068}"/>
                </a:ext>
              </a:extLst>
            </p:cNvPr>
            <p:cNvCxnSpPr>
              <a:cxnSpLocks/>
            </p:cNvCxnSpPr>
            <p:nvPr/>
          </p:nvCxnSpPr>
          <p:spPr>
            <a:xfrm>
              <a:off x="414780" y="3357514"/>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F0011F-B5C0-C3CB-6515-2CCD24511535}"/>
                </a:ext>
              </a:extLst>
            </p:cNvPr>
            <p:cNvCxnSpPr>
              <a:cxnSpLocks/>
            </p:cNvCxnSpPr>
            <p:nvPr/>
          </p:nvCxnSpPr>
          <p:spPr>
            <a:xfrm>
              <a:off x="405353" y="370630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1382A5-570B-7084-8703-452E52253179}"/>
                </a:ext>
              </a:extLst>
            </p:cNvPr>
            <p:cNvCxnSpPr>
              <a:cxnSpLocks/>
            </p:cNvCxnSpPr>
            <p:nvPr/>
          </p:nvCxnSpPr>
          <p:spPr>
            <a:xfrm>
              <a:off x="405353" y="4047242"/>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BC8084-656E-3C3A-140E-A6A2AADE7BFB}"/>
                </a:ext>
              </a:extLst>
            </p:cNvPr>
            <p:cNvCxnSpPr>
              <a:cxnSpLocks/>
            </p:cNvCxnSpPr>
            <p:nvPr/>
          </p:nvCxnSpPr>
          <p:spPr>
            <a:xfrm>
              <a:off x="405353" y="4396033"/>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ECCBB6-C0D0-9CDC-B7D9-349C00061605}"/>
                </a:ext>
              </a:extLst>
            </p:cNvPr>
            <p:cNvCxnSpPr>
              <a:cxnSpLocks/>
            </p:cNvCxnSpPr>
            <p:nvPr/>
          </p:nvCxnSpPr>
          <p:spPr>
            <a:xfrm>
              <a:off x="414780" y="4763679"/>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BA716F-91D6-9529-6D51-43BB3321AFC7}"/>
                </a:ext>
              </a:extLst>
            </p:cNvPr>
            <p:cNvCxnSpPr>
              <a:cxnSpLocks/>
            </p:cNvCxnSpPr>
            <p:nvPr/>
          </p:nvCxnSpPr>
          <p:spPr>
            <a:xfrm>
              <a:off x="395926" y="508261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E4E22A-3514-16AB-CD8A-D2C5C44233A4}"/>
                </a:ext>
              </a:extLst>
            </p:cNvPr>
            <p:cNvCxnSpPr>
              <a:cxnSpLocks/>
            </p:cNvCxnSpPr>
            <p:nvPr/>
          </p:nvCxnSpPr>
          <p:spPr>
            <a:xfrm>
              <a:off x="395926" y="542355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39C5FF9-C82F-8661-EDF1-FD5D54E7C2CA}"/>
              </a:ext>
            </a:extLst>
          </p:cNvPr>
          <p:cNvGrpSpPr/>
          <p:nvPr/>
        </p:nvGrpSpPr>
        <p:grpSpPr>
          <a:xfrm>
            <a:off x="1028957" y="1843092"/>
            <a:ext cx="1480010" cy="4392891"/>
            <a:chOff x="395926" y="1564848"/>
            <a:chExt cx="1480010" cy="4392891"/>
          </a:xfrm>
          <a:solidFill>
            <a:schemeClr val="accent4">
              <a:lumMod val="20000"/>
              <a:lumOff val="80000"/>
            </a:schemeClr>
          </a:solidFill>
        </p:grpSpPr>
        <p:grpSp>
          <p:nvGrpSpPr>
            <p:cNvPr id="53" name="Group 52">
              <a:extLst>
                <a:ext uri="{FF2B5EF4-FFF2-40B4-BE49-F238E27FC236}">
                  <a16:creationId xmlns:a16="http://schemas.microsoft.com/office/drawing/2014/main" id="{1ACDED0F-E984-5E33-A2C1-510ED93D6250}"/>
                </a:ext>
              </a:extLst>
            </p:cNvPr>
            <p:cNvGrpSpPr/>
            <p:nvPr/>
          </p:nvGrpSpPr>
          <p:grpSpPr>
            <a:xfrm>
              <a:off x="405353" y="1564848"/>
              <a:ext cx="1461156" cy="4392891"/>
              <a:chOff x="405353" y="1564848"/>
              <a:chExt cx="1461156" cy="4392891"/>
            </a:xfrm>
            <a:grpFill/>
          </p:grpSpPr>
          <p:sp>
            <p:nvSpPr>
              <p:cNvPr id="63" name="Flowchart: Terminator 62">
                <a:extLst>
                  <a:ext uri="{FF2B5EF4-FFF2-40B4-BE49-F238E27FC236}">
                    <a16:creationId xmlns:a16="http://schemas.microsoft.com/office/drawing/2014/main" id="{8B2166F5-903C-AC93-D5DE-529A82BAB4E4}"/>
                  </a:ext>
                </a:extLst>
              </p:cNvPr>
              <p:cNvSpPr/>
              <p:nvPr/>
            </p:nvSpPr>
            <p:spPr>
              <a:xfrm rot="16200000">
                <a:off x="-1055801" y="3035430"/>
                <a:ext cx="4392891" cy="1451728"/>
              </a:xfrm>
              <a:prstGeom prst="flowChartTerminator">
                <a:avLst/>
              </a:prstGeom>
              <a:grp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FC559B83-C3EB-5A1B-994B-D1C48DB00E16}"/>
                  </a:ext>
                </a:extLst>
              </p:cNvPr>
              <p:cNvCxnSpPr>
                <a:cxnSpLocks/>
              </p:cNvCxnSpPr>
              <p:nvPr/>
            </p:nvCxnSpPr>
            <p:spPr>
              <a:xfrm>
                <a:off x="405353" y="2300140"/>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39592E49-7A16-FCC5-B83A-00EA6A6D9170}"/>
                </a:ext>
              </a:extLst>
            </p:cNvPr>
            <p:cNvCxnSpPr>
              <a:cxnSpLocks/>
            </p:cNvCxnSpPr>
            <p:nvPr/>
          </p:nvCxnSpPr>
          <p:spPr>
            <a:xfrm>
              <a:off x="405353" y="2641077"/>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DB55694-2CBE-3064-4CDF-339D67CB4631}"/>
                </a:ext>
              </a:extLst>
            </p:cNvPr>
            <p:cNvCxnSpPr>
              <a:cxnSpLocks/>
            </p:cNvCxnSpPr>
            <p:nvPr/>
          </p:nvCxnSpPr>
          <p:spPr>
            <a:xfrm>
              <a:off x="405353" y="298986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BB0D7FF-6E2C-D3FB-F71E-5E7F524B7D51}"/>
                </a:ext>
              </a:extLst>
            </p:cNvPr>
            <p:cNvCxnSpPr>
              <a:cxnSpLocks/>
            </p:cNvCxnSpPr>
            <p:nvPr/>
          </p:nvCxnSpPr>
          <p:spPr>
            <a:xfrm>
              <a:off x="414780" y="3357514"/>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12AB9DC-23FD-8FD7-231D-88B3AEF4EF1B}"/>
                </a:ext>
              </a:extLst>
            </p:cNvPr>
            <p:cNvCxnSpPr>
              <a:cxnSpLocks/>
            </p:cNvCxnSpPr>
            <p:nvPr/>
          </p:nvCxnSpPr>
          <p:spPr>
            <a:xfrm>
              <a:off x="405353" y="370630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6B3D320-AFEB-711C-5BD2-FB9A8EBAA9E1}"/>
                </a:ext>
              </a:extLst>
            </p:cNvPr>
            <p:cNvCxnSpPr>
              <a:cxnSpLocks/>
            </p:cNvCxnSpPr>
            <p:nvPr/>
          </p:nvCxnSpPr>
          <p:spPr>
            <a:xfrm>
              <a:off x="405353" y="4047242"/>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FE07482-BB9D-BBF7-9F2C-1DE52AA9CC62}"/>
                </a:ext>
              </a:extLst>
            </p:cNvPr>
            <p:cNvCxnSpPr>
              <a:cxnSpLocks/>
            </p:cNvCxnSpPr>
            <p:nvPr/>
          </p:nvCxnSpPr>
          <p:spPr>
            <a:xfrm>
              <a:off x="405353" y="4396033"/>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935393-2C57-B633-0133-6A128BC230DE}"/>
                </a:ext>
              </a:extLst>
            </p:cNvPr>
            <p:cNvCxnSpPr>
              <a:cxnSpLocks/>
            </p:cNvCxnSpPr>
            <p:nvPr/>
          </p:nvCxnSpPr>
          <p:spPr>
            <a:xfrm>
              <a:off x="414780" y="4763679"/>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4941BB-8F79-AB76-47B5-32547F96070A}"/>
                </a:ext>
              </a:extLst>
            </p:cNvPr>
            <p:cNvCxnSpPr>
              <a:cxnSpLocks/>
            </p:cNvCxnSpPr>
            <p:nvPr/>
          </p:nvCxnSpPr>
          <p:spPr>
            <a:xfrm>
              <a:off x="395926" y="508261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312F9AA-C8D9-041B-31DB-64A53B253D0A}"/>
                </a:ext>
              </a:extLst>
            </p:cNvPr>
            <p:cNvCxnSpPr>
              <a:cxnSpLocks/>
            </p:cNvCxnSpPr>
            <p:nvPr/>
          </p:nvCxnSpPr>
          <p:spPr>
            <a:xfrm>
              <a:off x="395926" y="542355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03F2BC9-94EE-1E1A-586F-AC27E3FF3347}"/>
              </a:ext>
            </a:extLst>
          </p:cNvPr>
          <p:cNvGrpSpPr/>
          <p:nvPr/>
        </p:nvGrpSpPr>
        <p:grpSpPr>
          <a:xfrm>
            <a:off x="625176" y="1962499"/>
            <a:ext cx="1480010" cy="4392891"/>
            <a:chOff x="395926" y="1564848"/>
            <a:chExt cx="1480010" cy="4392891"/>
          </a:xfrm>
          <a:solidFill>
            <a:schemeClr val="accent2">
              <a:lumMod val="20000"/>
              <a:lumOff val="80000"/>
            </a:schemeClr>
          </a:solidFill>
        </p:grpSpPr>
        <p:grpSp>
          <p:nvGrpSpPr>
            <p:cNvPr id="66" name="Group 65">
              <a:extLst>
                <a:ext uri="{FF2B5EF4-FFF2-40B4-BE49-F238E27FC236}">
                  <a16:creationId xmlns:a16="http://schemas.microsoft.com/office/drawing/2014/main" id="{8810D1DC-23EE-B608-8939-A47DB2DCAD21}"/>
                </a:ext>
              </a:extLst>
            </p:cNvPr>
            <p:cNvGrpSpPr/>
            <p:nvPr/>
          </p:nvGrpSpPr>
          <p:grpSpPr>
            <a:xfrm>
              <a:off x="405353" y="1564848"/>
              <a:ext cx="1461156" cy="4392891"/>
              <a:chOff x="405353" y="1564848"/>
              <a:chExt cx="1461156" cy="4392891"/>
            </a:xfrm>
            <a:grpFill/>
          </p:grpSpPr>
          <p:sp>
            <p:nvSpPr>
              <p:cNvPr id="76" name="Flowchart: Terminator 75">
                <a:extLst>
                  <a:ext uri="{FF2B5EF4-FFF2-40B4-BE49-F238E27FC236}">
                    <a16:creationId xmlns:a16="http://schemas.microsoft.com/office/drawing/2014/main" id="{59306C7D-16DF-229C-BBC7-C98C3856C7DC}"/>
                  </a:ext>
                </a:extLst>
              </p:cNvPr>
              <p:cNvSpPr/>
              <p:nvPr/>
            </p:nvSpPr>
            <p:spPr>
              <a:xfrm rot="16200000">
                <a:off x="-1055801" y="3035430"/>
                <a:ext cx="4392891" cy="1451728"/>
              </a:xfrm>
              <a:prstGeom prst="flowChartTerminator">
                <a:avLst/>
              </a:prstGeom>
              <a:grp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84BBD7CE-5B3B-B556-9BED-F4B70E8B1EDD}"/>
                  </a:ext>
                </a:extLst>
              </p:cNvPr>
              <p:cNvCxnSpPr>
                <a:cxnSpLocks/>
              </p:cNvCxnSpPr>
              <p:nvPr/>
            </p:nvCxnSpPr>
            <p:spPr>
              <a:xfrm>
                <a:off x="405353" y="2300140"/>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a:extLst>
                <a:ext uri="{FF2B5EF4-FFF2-40B4-BE49-F238E27FC236}">
                  <a16:creationId xmlns:a16="http://schemas.microsoft.com/office/drawing/2014/main" id="{DE457EB1-32B8-51F1-6CC9-E2803229D6B5}"/>
                </a:ext>
              </a:extLst>
            </p:cNvPr>
            <p:cNvCxnSpPr>
              <a:cxnSpLocks/>
            </p:cNvCxnSpPr>
            <p:nvPr/>
          </p:nvCxnSpPr>
          <p:spPr>
            <a:xfrm>
              <a:off x="405353" y="2641077"/>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A94C06F-DF57-38D9-8D85-AA990BDD3A5E}"/>
                </a:ext>
              </a:extLst>
            </p:cNvPr>
            <p:cNvCxnSpPr>
              <a:cxnSpLocks/>
            </p:cNvCxnSpPr>
            <p:nvPr/>
          </p:nvCxnSpPr>
          <p:spPr>
            <a:xfrm>
              <a:off x="405353" y="298986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4B66C71-6F92-BB1E-71CD-9A230CB0B153}"/>
                </a:ext>
              </a:extLst>
            </p:cNvPr>
            <p:cNvCxnSpPr>
              <a:cxnSpLocks/>
            </p:cNvCxnSpPr>
            <p:nvPr/>
          </p:nvCxnSpPr>
          <p:spPr>
            <a:xfrm>
              <a:off x="414780" y="3357514"/>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F026888-025D-8DD6-A08F-723AA6895D93}"/>
                </a:ext>
              </a:extLst>
            </p:cNvPr>
            <p:cNvCxnSpPr>
              <a:cxnSpLocks/>
            </p:cNvCxnSpPr>
            <p:nvPr/>
          </p:nvCxnSpPr>
          <p:spPr>
            <a:xfrm>
              <a:off x="405353" y="370630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9FDE58-06D7-85D9-B544-408749C1B479}"/>
                </a:ext>
              </a:extLst>
            </p:cNvPr>
            <p:cNvCxnSpPr>
              <a:cxnSpLocks/>
            </p:cNvCxnSpPr>
            <p:nvPr/>
          </p:nvCxnSpPr>
          <p:spPr>
            <a:xfrm>
              <a:off x="405353" y="4047242"/>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242FCB5-12CF-4425-FCA5-CD35EED1CEA8}"/>
                </a:ext>
              </a:extLst>
            </p:cNvPr>
            <p:cNvCxnSpPr>
              <a:cxnSpLocks/>
            </p:cNvCxnSpPr>
            <p:nvPr/>
          </p:nvCxnSpPr>
          <p:spPr>
            <a:xfrm>
              <a:off x="405353" y="4396033"/>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1F7E0F0-14AD-FBD5-6AFD-08CEC6E1BDD3}"/>
                </a:ext>
              </a:extLst>
            </p:cNvPr>
            <p:cNvCxnSpPr>
              <a:cxnSpLocks/>
            </p:cNvCxnSpPr>
            <p:nvPr/>
          </p:nvCxnSpPr>
          <p:spPr>
            <a:xfrm>
              <a:off x="414780" y="4763679"/>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6553FB9-8BDB-313B-A5EE-61076574B19F}"/>
                </a:ext>
              </a:extLst>
            </p:cNvPr>
            <p:cNvCxnSpPr>
              <a:cxnSpLocks/>
            </p:cNvCxnSpPr>
            <p:nvPr/>
          </p:nvCxnSpPr>
          <p:spPr>
            <a:xfrm>
              <a:off x="395926" y="508261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9E31C1C-1B80-992E-FAEA-5EA7C9F3F43B}"/>
                </a:ext>
              </a:extLst>
            </p:cNvPr>
            <p:cNvCxnSpPr>
              <a:cxnSpLocks/>
            </p:cNvCxnSpPr>
            <p:nvPr/>
          </p:nvCxnSpPr>
          <p:spPr>
            <a:xfrm>
              <a:off x="395926" y="542355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223C896-DDEF-0B3E-DCA7-CA45AAA2D153}"/>
              </a:ext>
            </a:extLst>
          </p:cNvPr>
          <p:cNvGrpSpPr/>
          <p:nvPr/>
        </p:nvGrpSpPr>
        <p:grpSpPr>
          <a:xfrm>
            <a:off x="221395" y="2081907"/>
            <a:ext cx="1480010" cy="4392891"/>
            <a:chOff x="395926" y="1564848"/>
            <a:chExt cx="1480010" cy="4392891"/>
          </a:xfrm>
          <a:solidFill>
            <a:schemeClr val="tx2">
              <a:lumMod val="20000"/>
              <a:lumOff val="80000"/>
            </a:schemeClr>
          </a:solidFill>
        </p:grpSpPr>
        <p:grpSp>
          <p:nvGrpSpPr>
            <p:cNvPr id="79" name="Group 78">
              <a:extLst>
                <a:ext uri="{FF2B5EF4-FFF2-40B4-BE49-F238E27FC236}">
                  <a16:creationId xmlns:a16="http://schemas.microsoft.com/office/drawing/2014/main" id="{FF6F7530-E46B-C391-C732-C6AE852AC64B}"/>
                </a:ext>
              </a:extLst>
            </p:cNvPr>
            <p:cNvGrpSpPr/>
            <p:nvPr/>
          </p:nvGrpSpPr>
          <p:grpSpPr>
            <a:xfrm>
              <a:off x="405353" y="1564848"/>
              <a:ext cx="1461156" cy="4392891"/>
              <a:chOff x="405353" y="1564848"/>
              <a:chExt cx="1461156" cy="4392891"/>
            </a:xfrm>
            <a:grpFill/>
          </p:grpSpPr>
          <p:sp>
            <p:nvSpPr>
              <p:cNvPr id="89" name="Flowchart: Terminator 88">
                <a:extLst>
                  <a:ext uri="{FF2B5EF4-FFF2-40B4-BE49-F238E27FC236}">
                    <a16:creationId xmlns:a16="http://schemas.microsoft.com/office/drawing/2014/main" id="{C3FDEC44-A0D8-B0E0-1402-C3BB874D708C}"/>
                  </a:ext>
                </a:extLst>
              </p:cNvPr>
              <p:cNvSpPr/>
              <p:nvPr/>
            </p:nvSpPr>
            <p:spPr>
              <a:xfrm rot="16200000">
                <a:off x="-1055801" y="3035430"/>
                <a:ext cx="4392891" cy="1451728"/>
              </a:xfrm>
              <a:prstGeom prst="flowChartTerminator">
                <a:avLst/>
              </a:prstGeom>
              <a:grp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2943A7E-158D-BB45-8BD6-30DE9AF25333}"/>
                  </a:ext>
                </a:extLst>
              </p:cNvPr>
              <p:cNvCxnSpPr>
                <a:cxnSpLocks/>
              </p:cNvCxnSpPr>
              <p:nvPr/>
            </p:nvCxnSpPr>
            <p:spPr>
              <a:xfrm>
                <a:off x="405353" y="2300140"/>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80" name="Straight Connector 79">
              <a:extLst>
                <a:ext uri="{FF2B5EF4-FFF2-40B4-BE49-F238E27FC236}">
                  <a16:creationId xmlns:a16="http://schemas.microsoft.com/office/drawing/2014/main" id="{14C531C7-9D2E-3650-A2B8-21650BF440DD}"/>
                </a:ext>
              </a:extLst>
            </p:cNvPr>
            <p:cNvCxnSpPr>
              <a:cxnSpLocks/>
            </p:cNvCxnSpPr>
            <p:nvPr/>
          </p:nvCxnSpPr>
          <p:spPr>
            <a:xfrm>
              <a:off x="405353" y="2641077"/>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2527801-8FF9-7DDB-2AE0-8CFC2823BA65}"/>
                </a:ext>
              </a:extLst>
            </p:cNvPr>
            <p:cNvCxnSpPr>
              <a:cxnSpLocks/>
            </p:cNvCxnSpPr>
            <p:nvPr/>
          </p:nvCxnSpPr>
          <p:spPr>
            <a:xfrm>
              <a:off x="405353" y="298986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491A68-E3C1-4EC7-B959-192622FFD3D7}"/>
                </a:ext>
              </a:extLst>
            </p:cNvPr>
            <p:cNvCxnSpPr>
              <a:cxnSpLocks/>
            </p:cNvCxnSpPr>
            <p:nvPr/>
          </p:nvCxnSpPr>
          <p:spPr>
            <a:xfrm>
              <a:off x="414780" y="3357514"/>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0D840D-915C-3F32-1EEE-799B40AA0732}"/>
                </a:ext>
              </a:extLst>
            </p:cNvPr>
            <p:cNvCxnSpPr>
              <a:cxnSpLocks/>
            </p:cNvCxnSpPr>
            <p:nvPr/>
          </p:nvCxnSpPr>
          <p:spPr>
            <a:xfrm>
              <a:off x="405353" y="370630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3DA6DA-D9AE-8BD2-2424-53CA381CEBCA}"/>
                </a:ext>
              </a:extLst>
            </p:cNvPr>
            <p:cNvCxnSpPr>
              <a:cxnSpLocks/>
            </p:cNvCxnSpPr>
            <p:nvPr/>
          </p:nvCxnSpPr>
          <p:spPr>
            <a:xfrm>
              <a:off x="405353" y="4047242"/>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114D026-E13C-EDEE-331D-24E5FE75CEEA}"/>
                </a:ext>
              </a:extLst>
            </p:cNvPr>
            <p:cNvCxnSpPr>
              <a:cxnSpLocks/>
            </p:cNvCxnSpPr>
            <p:nvPr/>
          </p:nvCxnSpPr>
          <p:spPr>
            <a:xfrm>
              <a:off x="405353" y="4396033"/>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48AC01B-5274-D694-E32C-D5987FE5F570}"/>
                </a:ext>
              </a:extLst>
            </p:cNvPr>
            <p:cNvCxnSpPr>
              <a:cxnSpLocks/>
            </p:cNvCxnSpPr>
            <p:nvPr/>
          </p:nvCxnSpPr>
          <p:spPr>
            <a:xfrm>
              <a:off x="414780" y="4763679"/>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41E8F4-2FB9-A9FD-8327-AE24EE6FF787}"/>
                </a:ext>
              </a:extLst>
            </p:cNvPr>
            <p:cNvCxnSpPr>
              <a:cxnSpLocks/>
            </p:cNvCxnSpPr>
            <p:nvPr/>
          </p:nvCxnSpPr>
          <p:spPr>
            <a:xfrm>
              <a:off x="395926" y="508261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069888E-D633-C8DF-08AE-6636FA341512}"/>
                </a:ext>
              </a:extLst>
            </p:cNvPr>
            <p:cNvCxnSpPr>
              <a:cxnSpLocks/>
            </p:cNvCxnSpPr>
            <p:nvPr/>
          </p:nvCxnSpPr>
          <p:spPr>
            <a:xfrm>
              <a:off x="395926" y="542355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7D97FC98-4CDE-68BD-0406-197377D4D8C7}"/>
              </a:ext>
            </a:extLst>
          </p:cNvPr>
          <p:cNvGrpSpPr/>
          <p:nvPr/>
        </p:nvGrpSpPr>
        <p:grpSpPr>
          <a:xfrm>
            <a:off x="3497083" y="1406266"/>
            <a:ext cx="548640" cy="4458984"/>
            <a:chOff x="5147279" y="1189566"/>
            <a:chExt cx="548640" cy="4460308"/>
          </a:xfrm>
        </p:grpSpPr>
        <p:cxnSp>
          <p:nvCxnSpPr>
            <p:cNvPr id="92" name="Straight Connector 91">
              <a:extLst>
                <a:ext uri="{FF2B5EF4-FFF2-40B4-BE49-F238E27FC236}">
                  <a16:creationId xmlns:a16="http://schemas.microsoft.com/office/drawing/2014/main" id="{CE1E8642-ED7C-D247-5587-7C63C30D098A}"/>
                </a:ext>
              </a:extLst>
            </p:cNvPr>
            <p:cNvCxnSpPr>
              <a:cxnSpLocks/>
            </p:cNvCxnSpPr>
            <p:nvPr/>
          </p:nvCxnSpPr>
          <p:spPr>
            <a:xfrm>
              <a:off x="5406726" y="1189566"/>
              <a:ext cx="0" cy="55700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3727FCB6-35A0-DAD2-5783-8222A44CFCAE}"/>
                </a:ext>
              </a:extLst>
            </p:cNvPr>
            <p:cNvGrpSpPr/>
            <p:nvPr/>
          </p:nvGrpSpPr>
          <p:grpSpPr>
            <a:xfrm>
              <a:off x="5147279" y="1880115"/>
              <a:ext cx="548640" cy="548640"/>
              <a:chOff x="5189809" y="1467879"/>
              <a:chExt cx="548640" cy="548640"/>
            </a:xfrm>
          </p:grpSpPr>
          <p:sp>
            <p:nvSpPr>
              <p:cNvPr id="95" name="Oval 94">
                <a:extLst>
                  <a:ext uri="{FF2B5EF4-FFF2-40B4-BE49-F238E27FC236}">
                    <a16:creationId xmlns:a16="http://schemas.microsoft.com/office/drawing/2014/main" id="{61F4BA4B-8654-9423-3C98-EF28AD0AC0A1}"/>
                  </a:ext>
                </a:extLst>
              </p:cNvPr>
              <p:cNvSpPr/>
              <p:nvPr/>
            </p:nvSpPr>
            <p:spPr>
              <a:xfrm>
                <a:off x="5189809" y="1467879"/>
                <a:ext cx="548640" cy="548640"/>
              </a:xfrm>
              <a:prstGeom prst="ellips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hevron 62">
                <a:extLst>
                  <a:ext uri="{FF2B5EF4-FFF2-40B4-BE49-F238E27FC236}">
                    <a16:creationId xmlns:a16="http://schemas.microsoft.com/office/drawing/2014/main" id="{B770D5D2-9B56-0635-1100-AFB1B8A6AC98}"/>
                  </a:ext>
                </a:extLst>
              </p:cNvPr>
              <p:cNvSpPr/>
              <p:nvPr/>
            </p:nvSpPr>
            <p:spPr>
              <a:xfrm>
                <a:off x="5330314" y="1574930"/>
                <a:ext cx="267630" cy="3122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94" name="Straight Connector 93">
              <a:extLst>
                <a:ext uri="{FF2B5EF4-FFF2-40B4-BE49-F238E27FC236}">
                  <a16:creationId xmlns:a16="http://schemas.microsoft.com/office/drawing/2014/main" id="{50A5CDC4-056F-748F-4771-8D49B05BA4F3}"/>
                </a:ext>
              </a:extLst>
            </p:cNvPr>
            <p:cNvCxnSpPr>
              <a:cxnSpLocks/>
            </p:cNvCxnSpPr>
            <p:nvPr/>
          </p:nvCxnSpPr>
          <p:spPr>
            <a:xfrm>
              <a:off x="5406726" y="2583629"/>
              <a:ext cx="0" cy="30662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E174236-ACB8-B44D-254A-DDC08FAE284F}"/>
                  </a:ext>
                </a:extLst>
              </p:cNvPr>
              <p:cNvSpPr txBox="1"/>
              <p:nvPr/>
            </p:nvSpPr>
            <p:spPr>
              <a:xfrm>
                <a:off x="329938" y="919112"/>
                <a:ext cx="3426587" cy="496479"/>
              </a:xfrm>
              <a:prstGeom prst="rect">
                <a:avLst/>
              </a:prstGeom>
            </p:spPr>
            <p:txBody>
              <a:bodyPr vert="horz" wrap="none" lIns="91440" tIns="45720" rIns="91440" bIns="45720" rtlCol="0">
                <a:noAutofit/>
              </a:bodyPr>
              <a:lstStyle/>
              <a:p>
                <a:pPr marL="0" indent="0" algn="ctr">
                  <a:buFont typeface="Arial" panose="020B0604020202020204" pitchFamily="34" charset="0"/>
                  <a:buNone/>
                </a:pPr>
                <a:r>
                  <a:rPr lang="en-US" sz="2000" b="1" dirty="0"/>
                  <a:t>Source System (</a:t>
                </a:r>
                <a14:m>
                  <m:oMath xmlns:m="http://schemas.openxmlformats.org/officeDocument/2006/math">
                    <m:r>
                      <a:rPr lang="en-US" sz="2000" b="1" i="0" smtClean="0">
                        <a:latin typeface="Cambria Math" panose="02040503050406030204" pitchFamily="18" charset="0"/>
                      </a:rPr>
                      <m:t>𝐒</m:t>
                    </m:r>
                  </m:oMath>
                </a14:m>
                <a:r>
                  <a:rPr lang="en-US" sz="2000" b="1" dirty="0"/>
                  <a:t>)</a:t>
                </a:r>
              </a:p>
            </p:txBody>
          </p:sp>
        </mc:Choice>
        <mc:Fallback xmlns="">
          <p:sp>
            <p:nvSpPr>
              <p:cNvPr id="97" name="TextBox 96">
                <a:extLst>
                  <a:ext uri="{FF2B5EF4-FFF2-40B4-BE49-F238E27FC236}">
                    <a16:creationId xmlns:a16="http://schemas.microsoft.com/office/drawing/2014/main" id="{DE174236-ACB8-B44D-254A-DDC08FAE284F}"/>
                  </a:ext>
                </a:extLst>
              </p:cNvPr>
              <p:cNvSpPr txBox="1">
                <a:spLocks noRot="1" noChangeAspect="1" noMove="1" noResize="1" noEditPoints="1" noAdjustHandles="1" noChangeArrowheads="1" noChangeShapeType="1" noTextEdit="1"/>
              </p:cNvSpPr>
              <p:nvPr/>
            </p:nvSpPr>
            <p:spPr>
              <a:xfrm>
                <a:off x="329938" y="919112"/>
                <a:ext cx="3426587" cy="496479"/>
              </a:xfrm>
              <a:prstGeom prst="rect">
                <a:avLst/>
              </a:prstGeom>
              <a:blipFill>
                <a:blip r:embed="rId3"/>
                <a:stretch>
                  <a:fillRect t="-7407" b="-2469"/>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CD21FEEC-67E2-CC43-BC47-52EC96AFEAB4}"/>
              </a:ext>
            </a:extLst>
          </p:cNvPr>
          <p:cNvSpPr txBox="1"/>
          <p:nvPr/>
        </p:nvSpPr>
        <p:spPr>
          <a:xfrm>
            <a:off x="3756530" y="917795"/>
            <a:ext cx="3038746" cy="496479"/>
          </a:xfrm>
          <a:prstGeom prst="rect">
            <a:avLst/>
          </a:prstGeom>
        </p:spPr>
        <p:txBody>
          <a:bodyPr vert="horz" wrap="none" lIns="91440" tIns="45720" rIns="91440" bIns="45720" rtlCol="0">
            <a:noAutofit/>
          </a:bodyPr>
          <a:lstStyle/>
          <a:p>
            <a:pPr marL="0" indent="0" algn="ctr">
              <a:buFont typeface="Arial" panose="020B0604020202020204" pitchFamily="34" charset="0"/>
              <a:buNone/>
            </a:pPr>
            <a:r>
              <a:rPr lang="en-US" sz="2000" b="1" dirty="0"/>
              <a:t>General Model</a:t>
            </a:r>
          </a:p>
        </p:txBody>
      </p:sp>
      <p:sp>
        <p:nvSpPr>
          <p:cNvPr id="99" name="TextBox 98">
            <a:extLst>
              <a:ext uri="{FF2B5EF4-FFF2-40B4-BE49-F238E27FC236}">
                <a16:creationId xmlns:a16="http://schemas.microsoft.com/office/drawing/2014/main" id="{EF3B6BE4-7922-86C4-E11F-23CAAE333DAC}"/>
              </a:ext>
            </a:extLst>
          </p:cNvPr>
          <p:cNvSpPr txBox="1"/>
          <p:nvPr/>
        </p:nvSpPr>
        <p:spPr>
          <a:xfrm>
            <a:off x="9332997" y="909786"/>
            <a:ext cx="2703326" cy="496479"/>
          </a:xfrm>
          <a:prstGeom prst="rect">
            <a:avLst/>
          </a:prstGeom>
        </p:spPr>
        <p:txBody>
          <a:bodyPr vert="horz" wrap="none" lIns="91440" tIns="45720" rIns="91440" bIns="45720" rtlCol="0">
            <a:noAutofit/>
          </a:bodyPr>
          <a:lstStyle/>
          <a:p>
            <a:pPr marL="0" indent="0" algn="ctr">
              <a:buFont typeface="Arial" panose="020B0604020202020204" pitchFamily="34" charset="0"/>
              <a:buNone/>
            </a:pPr>
            <a:r>
              <a:rPr lang="en-US" sz="2000" b="1" dirty="0"/>
              <a:t>Target Model</a:t>
            </a:r>
          </a:p>
        </p:txBody>
      </p:sp>
      <p:grpSp>
        <p:nvGrpSpPr>
          <p:cNvPr id="106" name="Group 105">
            <a:extLst>
              <a:ext uri="{FF2B5EF4-FFF2-40B4-BE49-F238E27FC236}">
                <a16:creationId xmlns:a16="http://schemas.microsoft.com/office/drawing/2014/main" id="{99118A3C-89B7-E1CA-05C1-68150F4F3BCF}"/>
              </a:ext>
            </a:extLst>
          </p:cNvPr>
          <p:cNvGrpSpPr/>
          <p:nvPr/>
        </p:nvGrpSpPr>
        <p:grpSpPr>
          <a:xfrm>
            <a:off x="4799446" y="4162902"/>
            <a:ext cx="836386" cy="2157108"/>
            <a:chOff x="395926" y="1564848"/>
            <a:chExt cx="1480010" cy="4392891"/>
          </a:xfrm>
          <a:solidFill>
            <a:schemeClr val="accent6">
              <a:lumMod val="20000"/>
              <a:lumOff val="80000"/>
            </a:schemeClr>
          </a:solidFill>
        </p:grpSpPr>
        <p:grpSp>
          <p:nvGrpSpPr>
            <p:cNvPr id="107" name="Group 106">
              <a:extLst>
                <a:ext uri="{FF2B5EF4-FFF2-40B4-BE49-F238E27FC236}">
                  <a16:creationId xmlns:a16="http://schemas.microsoft.com/office/drawing/2014/main" id="{70D6439F-F6DB-C9EA-B7E0-852C28BCB938}"/>
                </a:ext>
              </a:extLst>
            </p:cNvPr>
            <p:cNvGrpSpPr/>
            <p:nvPr/>
          </p:nvGrpSpPr>
          <p:grpSpPr>
            <a:xfrm>
              <a:off x="405353" y="1564848"/>
              <a:ext cx="1461156" cy="4392891"/>
              <a:chOff x="405353" y="1564848"/>
              <a:chExt cx="1461156" cy="4392891"/>
            </a:xfrm>
            <a:grpFill/>
          </p:grpSpPr>
          <p:sp>
            <p:nvSpPr>
              <p:cNvPr id="117" name="Flowchart: Terminator 116">
                <a:extLst>
                  <a:ext uri="{FF2B5EF4-FFF2-40B4-BE49-F238E27FC236}">
                    <a16:creationId xmlns:a16="http://schemas.microsoft.com/office/drawing/2014/main" id="{B20A4303-80C3-4969-6554-E11BF377D602}"/>
                  </a:ext>
                </a:extLst>
              </p:cNvPr>
              <p:cNvSpPr/>
              <p:nvPr/>
            </p:nvSpPr>
            <p:spPr>
              <a:xfrm rot="16200000">
                <a:off x="-1055801" y="3035430"/>
                <a:ext cx="4392891" cy="1451728"/>
              </a:xfrm>
              <a:prstGeom prst="flowChartTerminator">
                <a:avLst/>
              </a:prstGeom>
              <a:grp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C2543538-4A37-E449-E11D-056B204FC2A2}"/>
                  </a:ext>
                </a:extLst>
              </p:cNvPr>
              <p:cNvCxnSpPr>
                <a:cxnSpLocks/>
              </p:cNvCxnSpPr>
              <p:nvPr/>
            </p:nvCxnSpPr>
            <p:spPr>
              <a:xfrm>
                <a:off x="405353" y="2300140"/>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CF1E6073-ED6B-EB7D-48C5-99DAD38B6C27}"/>
                </a:ext>
              </a:extLst>
            </p:cNvPr>
            <p:cNvCxnSpPr>
              <a:cxnSpLocks/>
            </p:cNvCxnSpPr>
            <p:nvPr/>
          </p:nvCxnSpPr>
          <p:spPr>
            <a:xfrm>
              <a:off x="405353" y="2641077"/>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A0428CD-A928-BB56-10F2-AA15FDBB0453}"/>
                </a:ext>
              </a:extLst>
            </p:cNvPr>
            <p:cNvCxnSpPr>
              <a:cxnSpLocks/>
            </p:cNvCxnSpPr>
            <p:nvPr/>
          </p:nvCxnSpPr>
          <p:spPr>
            <a:xfrm>
              <a:off x="405353" y="298986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243DB72-BCC8-B079-D03F-F6F852F2492D}"/>
                </a:ext>
              </a:extLst>
            </p:cNvPr>
            <p:cNvCxnSpPr>
              <a:cxnSpLocks/>
            </p:cNvCxnSpPr>
            <p:nvPr/>
          </p:nvCxnSpPr>
          <p:spPr>
            <a:xfrm>
              <a:off x="414780" y="3357514"/>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3EB1DCD-97E1-24E6-FA8A-AE69370EA7E8}"/>
                </a:ext>
              </a:extLst>
            </p:cNvPr>
            <p:cNvCxnSpPr>
              <a:cxnSpLocks/>
            </p:cNvCxnSpPr>
            <p:nvPr/>
          </p:nvCxnSpPr>
          <p:spPr>
            <a:xfrm>
              <a:off x="405353" y="370630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FC7F2F2-81F3-6B4C-0558-49F5A152407B}"/>
                </a:ext>
              </a:extLst>
            </p:cNvPr>
            <p:cNvCxnSpPr>
              <a:cxnSpLocks/>
            </p:cNvCxnSpPr>
            <p:nvPr/>
          </p:nvCxnSpPr>
          <p:spPr>
            <a:xfrm>
              <a:off x="405353" y="4047242"/>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C7A8D65-3CC9-FA3E-7579-72652F82A0A3}"/>
                </a:ext>
              </a:extLst>
            </p:cNvPr>
            <p:cNvCxnSpPr>
              <a:cxnSpLocks/>
            </p:cNvCxnSpPr>
            <p:nvPr/>
          </p:nvCxnSpPr>
          <p:spPr>
            <a:xfrm>
              <a:off x="405353" y="4396033"/>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5D28A22-D3A3-DF57-7541-3B4ACD9A5F9D}"/>
                </a:ext>
              </a:extLst>
            </p:cNvPr>
            <p:cNvCxnSpPr>
              <a:cxnSpLocks/>
            </p:cNvCxnSpPr>
            <p:nvPr/>
          </p:nvCxnSpPr>
          <p:spPr>
            <a:xfrm>
              <a:off x="414780" y="4763679"/>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F1D5B61-C570-84BD-CAED-061C1F874C86}"/>
                </a:ext>
              </a:extLst>
            </p:cNvPr>
            <p:cNvCxnSpPr>
              <a:cxnSpLocks/>
            </p:cNvCxnSpPr>
            <p:nvPr/>
          </p:nvCxnSpPr>
          <p:spPr>
            <a:xfrm>
              <a:off x="395926" y="508261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2F67D4A-C505-1585-A334-9031984D709B}"/>
                </a:ext>
              </a:extLst>
            </p:cNvPr>
            <p:cNvCxnSpPr>
              <a:cxnSpLocks/>
            </p:cNvCxnSpPr>
            <p:nvPr/>
          </p:nvCxnSpPr>
          <p:spPr>
            <a:xfrm>
              <a:off x="395926" y="542355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56AC2662-EA0D-6D1F-17AD-517383F5E4E4}"/>
              </a:ext>
            </a:extLst>
          </p:cNvPr>
          <p:cNvSpPr txBox="1"/>
          <p:nvPr/>
        </p:nvSpPr>
        <p:spPr>
          <a:xfrm>
            <a:off x="6795283" y="909787"/>
            <a:ext cx="2458901" cy="496479"/>
          </a:xfrm>
          <a:prstGeom prst="rect">
            <a:avLst/>
          </a:prstGeom>
        </p:spPr>
        <p:txBody>
          <a:bodyPr vert="horz" wrap="none" lIns="91440" tIns="45720" rIns="91440" bIns="45720" rtlCol="0">
            <a:noAutofit/>
          </a:bodyPr>
          <a:lstStyle/>
          <a:p>
            <a:pPr marL="0" indent="0" algn="ctr">
              <a:buFont typeface="Arial" panose="020B0604020202020204" pitchFamily="34" charset="0"/>
              <a:buNone/>
            </a:pPr>
            <a:r>
              <a:rPr lang="en-US" sz="2000" b="1" dirty="0"/>
              <a:t>Transfer Learning</a:t>
            </a:r>
          </a:p>
        </p:txBody>
      </p:sp>
      <p:pic>
        <p:nvPicPr>
          <p:cNvPr id="130" name="Graphic 129">
            <a:extLst>
              <a:ext uri="{FF2B5EF4-FFF2-40B4-BE49-F238E27FC236}">
                <a16:creationId xmlns:a16="http://schemas.microsoft.com/office/drawing/2014/main" id="{9D75515D-A625-05C5-8A65-2C1E8DE635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93450" y="1049649"/>
            <a:ext cx="2705104" cy="2680951"/>
          </a:xfrm>
          <a:prstGeom prst="rect">
            <a:avLst/>
          </a:prstGeom>
        </p:spPr>
      </p:pic>
      <p:pic>
        <p:nvPicPr>
          <p:cNvPr id="133" name="Graphic 132">
            <a:extLst>
              <a:ext uri="{FF2B5EF4-FFF2-40B4-BE49-F238E27FC236}">
                <a16:creationId xmlns:a16="http://schemas.microsoft.com/office/drawing/2014/main" id="{777EC70B-CDA3-7D9C-5CD1-D96646EB06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97" y="2322160"/>
            <a:ext cx="2703329" cy="2679192"/>
          </a:xfrm>
          <a:prstGeom prst="rect">
            <a:avLst/>
          </a:prstGeom>
        </p:spPr>
      </p:pic>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3AD1ED97-9CB2-BA66-C036-E925ECE1D08E}"/>
                  </a:ext>
                </a:extLst>
              </p:cNvPr>
              <p:cNvSpPr txBox="1"/>
              <p:nvPr/>
            </p:nvSpPr>
            <p:spPr>
              <a:xfrm>
                <a:off x="3756525" y="3661756"/>
                <a:ext cx="3054963" cy="496479"/>
              </a:xfrm>
              <a:prstGeom prst="rect">
                <a:avLst/>
              </a:prstGeom>
            </p:spPr>
            <p:txBody>
              <a:bodyPr vert="horz" wrap="none" lIns="91440" tIns="45720" rIns="91440" bIns="45720" rtlCol="0">
                <a:noAutofit/>
              </a:bodyPr>
              <a:lstStyle/>
              <a:p>
                <a:pPr algn="ctr"/>
                <a:r>
                  <a:rPr lang="en-US" sz="2000" b="1" dirty="0"/>
                  <a:t>Target System (</a:t>
                </a:r>
                <a14:m>
                  <m:oMath xmlns:m="http://schemas.openxmlformats.org/officeDocument/2006/math">
                    <m:r>
                      <a:rPr lang="en-US" sz="2000" b="1" i="0" smtClean="0">
                        <a:latin typeface="Cambria Math" panose="02040503050406030204" pitchFamily="18" charset="0"/>
                      </a:rPr>
                      <m:t>𝐓</m:t>
                    </m:r>
                  </m:oMath>
                </a14:m>
                <a:r>
                  <a:rPr lang="en-US" sz="2000" b="1" dirty="0"/>
                  <a:t>)</a:t>
                </a:r>
              </a:p>
            </p:txBody>
          </p:sp>
        </mc:Choice>
        <mc:Fallback xmlns="">
          <p:sp>
            <p:nvSpPr>
              <p:cNvPr id="137" name="TextBox 136">
                <a:extLst>
                  <a:ext uri="{FF2B5EF4-FFF2-40B4-BE49-F238E27FC236}">
                    <a16:creationId xmlns:a16="http://schemas.microsoft.com/office/drawing/2014/main" id="{3AD1ED97-9CB2-BA66-C036-E925ECE1D08E}"/>
                  </a:ext>
                </a:extLst>
              </p:cNvPr>
              <p:cNvSpPr txBox="1">
                <a:spLocks noRot="1" noChangeAspect="1" noMove="1" noResize="1" noEditPoints="1" noAdjustHandles="1" noChangeArrowheads="1" noChangeShapeType="1" noTextEdit="1"/>
              </p:cNvSpPr>
              <p:nvPr/>
            </p:nvSpPr>
            <p:spPr>
              <a:xfrm>
                <a:off x="3756525" y="3661756"/>
                <a:ext cx="3054963" cy="496479"/>
              </a:xfrm>
              <a:prstGeom prst="rect">
                <a:avLst/>
              </a:prstGeom>
              <a:blipFill>
                <a:blip r:embed="rId8"/>
                <a:stretch>
                  <a:fillRect t="-7407" b="-2469"/>
                </a:stretch>
              </a:blipFill>
            </p:spPr>
            <p:txBody>
              <a:bodyPr/>
              <a:lstStyle/>
              <a:p>
                <a:r>
                  <a:rPr lang="en-US">
                    <a:noFill/>
                  </a:rPr>
                  <a:t> </a:t>
                </a:r>
              </a:p>
            </p:txBody>
          </p:sp>
        </mc:Fallback>
      </mc:AlternateContent>
      <p:grpSp>
        <p:nvGrpSpPr>
          <p:cNvPr id="146" name="Group 145">
            <a:extLst>
              <a:ext uri="{FF2B5EF4-FFF2-40B4-BE49-F238E27FC236}">
                <a16:creationId xmlns:a16="http://schemas.microsoft.com/office/drawing/2014/main" id="{9727BFD1-0E8D-581E-03FC-A00167CC62D2}"/>
              </a:ext>
            </a:extLst>
          </p:cNvPr>
          <p:cNvGrpSpPr/>
          <p:nvPr/>
        </p:nvGrpSpPr>
        <p:grpSpPr>
          <a:xfrm>
            <a:off x="7394430" y="3009909"/>
            <a:ext cx="1329241" cy="1303693"/>
            <a:chOff x="8565394" y="1436002"/>
            <a:chExt cx="1326205" cy="1303693"/>
          </a:xfrm>
        </p:grpSpPr>
        <p:pic>
          <p:nvPicPr>
            <p:cNvPr id="143" name="Graphic 142" descr="Single gear outline">
              <a:extLst>
                <a:ext uri="{FF2B5EF4-FFF2-40B4-BE49-F238E27FC236}">
                  <a16:creationId xmlns:a16="http://schemas.microsoft.com/office/drawing/2014/main" id="{564CF70E-23D5-4F8E-AFCB-B39E295E0E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65394" y="1436002"/>
              <a:ext cx="1116572" cy="1116572"/>
            </a:xfrm>
            <a:prstGeom prst="rect">
              <a:avLst/>
            </a:prstGeom>
          </p:spPr>
        </p:pic>
        <p:pic>
          <p:nvPicPr>
            <p:cNvPr id="139" name="Graphic 138" descr="Wrench with solid fill">
              <a:extLst>
                <a:ext uri="{FF2B5EF4-FFF2-40B4-BE49-F238E27FC236}">
                  <a16:creationId xmlns:a16="http://schemas.microsoft.com/office/drawing/2014/main" id="{7798A4FF-1F8B-881E-46D1-7082F066FC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98302" y="1646398"/>
              <a:ext cx="1093297" cy="1093297"/>
            </a:xfrm>
            <a:prstGeom prst="rect">
              <a:avLst/>
            </a:prstGeom>
          </p:spPr>
        </p:pic>
      </p:gr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27BCC3FD-3D0C-F67F-9C23-000EDF18484E}"/>
                  </a:ext>
                </a:extLst>
              </p:cNvPr>
              <p:cNvSpPr txBox="1"/>
              <p:nvPr/>
            </p:nvSpPr>
            <p:spPr>
              <a:xfrm>
                <a:off x="5635832" y="6065520"/>
                <a:ext cx="23513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rPr>
                          </m:ctrlPr>
                        </m:sSubPr>
                        <m:e>
                          <m:r>
                            <m:rPr>
                              <m:sty m:val="p"/>
                            </m:rPr>
                            <a:rPr lang="en-US" sz="1800" b="0" i="0" dirty="0" smtClean="0">
                              <a:latin typeface="Cambria Math" panose="02040503050406030204" pitchFamily="18" charset="0"/>
                            </a:rPr>
                            <m:t>dim</m:t>
                          </m:r>
                          <m:r>
                            <a:rPr lang="en-US" sz="1800" b="0" i="0" dirty="0" smtClean="0">
                              <a:latin typeface="Cambria Math" panose="02040503050406030204" pitchFamily="18" charset="0"/>
                            </a:rPr>
                            <m:t>(</m:t>
                          </m:r>
                          <m:r>
                            <a:rPr lang="en-US" sz="1800" i="1" dirty="0">
                              <a:latin typeface="Cambria Math" panose="02040503050406030204" pitchFamily="18" charset="0"/>
                            </a:rPr>
                            <m:t>𝒟</m:t>
                          </m:r>
                        </m:e>
                        <m:sub>
                          <m:r>
                            <a:rPr lang="en-US" sz="1800" b="1" dirty="0">
                              <a:latin typeface="Cambria Math" panose="02040503050406030204" pitchFamily="18" charset="0"/>
                            </a:rPr>
                            <m:t>𝐓</m:t>
                          </m:r>
                        </m:sub>
                      </m:sSub>
                      <m:r>
                        <a:rPr lang="en-US" sz="1800" b="0" i="1" dirty="0" smtClean="0">
                          <a:latin typeface="Cambria Math" panose="02040503050406030204" pitchFamily="18" charset="0"/>
                        </a:rPr>
                        <m:t>)≪</m:t>
                      </m:r>
                      <m:sSub>
                        <m:sSubPr>
                          <m:ctrlPr>
                            <a:rPr lang="en-US" sz="1800" i="1" dirty="0">
                              <a:latin typeface="Cambria Math" panose="02040503050406030204" pitchFamily="18" charset="0"/>
                            </a:rPr>
                          </m:ctrlPr>
                        </m:sSubPr>
                        <m:e>
                          <m:r>
                            <m:rPr>
                              <m:sty m:val="p"/>
                            </m:rPr>
                            <a:rPr lang="en-US" sz="1800" dirty="0">
                              <a:latin typeface="Cambria Math" panose="02040503050406030204" pitchFamily="18" charset="0"/>
                            </a:rPr>
                            <m:t>dim</m:t>
                          </m:r>
                          <m:r>
                            <a:rPr lang="en-US" sz="1800" dirty="0">
                              <a:latin typeface="Cambria Math" panose="02040503050406030204" pitchFamily="18" charset="0"/>
                            </a:rPr>
                            <m:t>(</m:t>
                          </m:r>
                          <m:r>
                            <a:rPr lang="en-US" sz="1800" i="1" dirty="0">
                              <a:latin typeface="Cambria Math" panose="02040503050406030204" pitchFamily="18" charset="0"/>
                            </a:rPr>
                            <m:t>𝒟</m:t>
                          </m:r>
                        </m:e>
                        <m:sub>
                          <m:r>
                            <a:rPr lang="en-US" sz="1800" b="1" i="0" dirty="0" smtClean="0">
                              <a:latin typeface="Cambria Math" panose="02040503050406030204" pitchFamily="18" charset="0"/>
                            </a:rPr>
                            <m:t>𝐒</m:t>
                          </m:r>
                        </m:sub>
                      </m:sSub>
                      <m:r>
                        <a:rPr lang="en-US" sz="1800" i="1" dirty="0">
                          <a:latin typeface="Cambria Math" panose="02040503050406030204" pitchFamily="18" charset="0"/>
                        </a:rPr>
                        <m:t>)</m:t>
                      </m:r>
                    </m:oMath>
                  </m:oMathPara>
                </a14:m>
                <a:endParaRPr lang="en-US" sz="1800" dirty="0"/>
              </a:p>
            </p:txBody>
          </p:sp>
        </mc:Choice>
        <mc:Fallback xmlns="">
          <p:sp>
            <p:nvSpPr>
              <p:cNvPr id="145" name="TextBox 144">
                <a:extLst>
                  <a:ext uri="{FF2B5EF4-FFF2-40B4-BE49-F238E27FC236}">
                    <a16:creationId xmlns:a16="http://schemas.microsoft.com/office/drawing/2014/main" id="{27BCC3FD-3D0C-F67F-9C23-000EDF18484E}"/>
                  </a:ext>
                </a:extLst>
              </p:cNvPr>
              <p:cNvSpPr txBox="1">
                <a:spLocks noRot="1" noChangeAspect="1" noMove="1" noResize="1" noEditPoints="1" noAdjustHandles="1" noChangeArrowheads="1" noChangeShapeType="1" noTextEdit="1"/>
              </p:cNvSpPr>
              <p:nvPr/>
            </p:nvSpPr>
            <p:spPr>
              <a:xfrm>
                <a:off x="5635832" y="6065520"/>
                <a:ext cx="2351313" cy="369332"/>
              </a:xfrm>
              <a:prstGeom prst="rect">
                <a:avLst/>
              </a:prstGeom>
              <a:blipFill>
                <a:blip r:embed="rId13"/>
                <a:stretch>
                  <a:fillRect b="-11475"/>
                </a:stretch>
              </a:blipFill>
            </p:spPr>
            <p:txBody>
              <a:bodyPr/>
              <a:lstStyle/>
              <a:p>
                <a:r>
                  <a:rPr lang="en-US">
                    <a:noFill/>
                  </a:rPr>
                  <a:t> </a:t>
                </a:r>
              </a:p>
            </p:txBody>
          </p:sp>
        </mc:Fallback>
      </mc:AlternateContent>
      <p:cxnSp>
        <p:nvCxnSpPr>
          <p:cNvPr id="151" name="Straight Connector 150">
            <a:extLst>
              <a:ext uri="{FF2B5EF4-FFF2-40B4-BE49-F238E27FC236}">
                <a16:creationId xmlns:a16="http://schemas.microsoft.com/office/drawing/2014/main" id="{58C0F9DB-112F-5BD2-B4F8-702C8C6F8429}"/>
              </a:ext>
            </a:extLst>
          </p:cNvPr>
          <p:cNvCxnSpPr>
            <a:cxnSpLocks/>
          </p:cNvCxnSpPr>
          <p:nvPr/>
        </p:nvCxnSpPr>
        <p:spPr>
          <a:xfrm>
            <a:off x="4036383" y="3635757"/>
            <a:ext cx="234409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0C9F3E15-D2D1-5A43-9AA0-462A19777A7E}"/>
              </a:ext>
            </a:extLst>
          </p:cNvPr>
          <p:cNvGrpSpPr/>
          <p:nvPr/>
        </p:nvGrpSpPr>
        <p:grpSpPr>
          <a:xfrm>
            <a:off x="6552042" y="1410246"/>
            <a:ext cx="548640" cy="2922336"/>
            <a:chOff x="5147279" y="1189566"/>
            <a:chExt cx="548640" cy="2923204"/>
          </a:xfrm>
        </p:grpSpPr>
        <p:cxnSp>
          <p:nvCxnSpPr>
            <p:cNvPr id="155" name="Straight Connector 154">
              <a:extLst>
                <a:ext uri="{FF2B5EF4-FFF2-40B4-BE49-F238E27FC236}">
                  <a16:creationId xmlns:a16="http://schemas.microsoft.com/office/drawing/2014/main" id="{6161781C-D74F-7198-34B6-8CD197B20A50}"/>
                </a:ext>
              </a:extLst>
            </p:cNvPr>
            <p:cNvCxnSpPr>
              <a:cxnSpLocks/>
            </p:cNvCxnSpPr>
            <p:nvPr/>
          </p:nvCxnSpPr>
          <p:spPr>
            <a:xfrm>
              <a:off x="5406726" y="1189566"/>
              <a:ext cx="0" cy="55700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97692F49-928D-C228-7691-E92070939921}"/>
                </a:ext>
              </a:extLst>
            </p:cNvPr>
            <p:cNvGrpSpPr/>
            <p:nvPr/>
          </p:nvGrpSpPr>
          <p:grpSpPr>
            <a:xfrm>
              <a:off x="5147279" y="1880115"/>
              <a:ext cx="548640" cy="548640"/>
              <a:chOff x="5189809" y="1467879"/>
              <a:chExt cx="548640" cy="548640"/>
            </a:xfrm>
          </p:grpSpPr>
          <p:sp>
            <p:nvSpPr>
              <p:cNvPr id="158" name="Oval 157">
                <a:extLst>
                  <a:ext uri="{FF2B5EF4-FFF2-40B4-BE49-F238E27FC236}">
                    <a16:creationId xmlns:a16="http://schemas.microsoft.com/office/drawing/2014/main" id="{3CC33394-C903-EE81-86D0-9DEB799305BA}"/>
                  </a:ext>
                </a:extLst>
              </p:cNvPr>
              <p:cNvSpPr/>
              <p:nvPr/>
            </p:nvSpPr>
            <p:spPr>
              <a:xfrm>
                <a:off x="5189809" y="1467879"/>
                <a:ext cx="548640" cy="548640"/>
              </a:xfrm>
              <a:prstGeom prst="ellips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Chevron 62">
                <a:extLst>
                  <a:ext uri="{FF2B5EF4-FFF2-40B4-BE49-F238E27FC236}">
                    <a16:creationId xmlns:a16="http://schemas.microsoft.com/office/drawing/2014/main" id="{D0753414-2974-C478-2D5D-730C9D25D6E9}"/>
                  </a:ext>
                </a:extLst>
              </p:cNvPr>
              <p:cNvSpPr/>
              <p:nvPr/>
            </p:nvSpPr>
            <p:spPr>
              <a:xfrm>
                <a:off x="5330314" y="1574930"/>
                <a:ext cx="267630" cy="3122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57" name="Straight Connector 156">
              <a:extLst>
                <a:ext uri="{FF2B5EF4-FFF2-40B4-BE49-F238E27FC236}">
                  <a16:creationId xmlns:a16="http://schemas.microsoft.com/office/drawing/2014/main" id="{3B390A28-BED9-08E5-5ACB-555F1ABFD5C0}"/>
                </a:ext>
              </a:extLst>
            </p:cNvPr>
            <p:cNvCxnSpPr>
              <a:cxnSpLocks/>
            </p:cNvCxnSpPr>
            <p:nvPr/>
          </p:nvCxnSpPr>
          <p:spPr>
            <a:xfrm flipH="1">
              <a:off x="5390513" y="2583629"/>
              <a:ext cx="16213" cy="152914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1" name="Oval 160">
            <a:extLst>
              <a:ext uri="{FF2B5EF4-FFF2-40B4-BE49-F238E27FC236}">
                <a16:creationId xmlns:a16="http://schemas.microsoft.com/office/drawing/2014/main" id="{90D485E5-8A0D-9D7F-5D83-10972261DC44}"/>
              </a:ext>
            </a:extLst>
          </p:cNvPr>
          <p:cNvSpPr/>
          <p:nvPr/>
        </p:nvSpPr>
        <p:spPr>
          <a:xfrm>
            <a:off x="6520956" y="4400038"/>
            <a:ext cx="548640" cy="548477"/>
          </a:xfrm>
          <a:prstGeom prst="ellips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evron 62">
            <a:extLst>
              <a:ext uri="{FF2B5EF4-FFF2-40B4-BE49-F238E27FC236}">
                <a16:creationId xmlns:a16="http://schemas.microsoft.com/office/drawing/2014/main" id="{F36C6BEB-CE9D-162B-B569-587D9BB13139}"/>
              </a:ext>
            </a:extLst>
          </p:cNvPr>
          <p:cNvSpPr/>
          <p:nvPr/>
        </p:nvSpPr>
        <p:spPr>
          <a:xfrm>
            <a:off x="6661461" y="4507057"/>
            <a:ext cx="267630" cy="3121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3" name="Straight Connector 162">
            <a:extLst>
              <a:ext uri="{FF2B5EF4-FFF2-40B4-BE49-F238E27FC236}">
                <a16:creationId xmlns:a16="http://schemas.microsoft.com/office/drawing/2014/main" id="{AB47BF80-8C43-3302-8E5D-D655AFE9C048}"/>
              </a:ext>
            </a:extLst>
          </p:cNvPr>
          <p:cNvCxnSpPr>
            <a:cxnSpLocks/>
          </p:cNvCxnSpPr>
          <p:nvPr/>
        </p:nvCxnSpPr>
        <p:spPr>
          <a:xfrm flipH="1">
            <a:off x="6795276" y="5030923"/>
            <a:ext cx="0" cy="89869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CFF5BFDC-C97F-1AF8-BA5D-5E9150C19655}"/>
              </a:ext>
            </a:extLst>
          </p:cNvPr>
          <p:cNvGrpSpPr/>
          <p:nvPr/>
        </p:nvGrpSpPr>
        <p:grpSpPr>
          <a:xfrm>
            <a:off x="8995670" y="1564955"/>
            <a:ext cx="548640" cy="4458984"/>
            <a:chOff x="5148212" y="1189566"/>
            <a:chExt cx="548640" cy="4460308"/>
          </a:xfrm>
        </p:grpSpPr>
        <p:cxnSp>
          <p:nvCxnSpPr>
            <p:cNvPr id="169" name="Straight Connector 168">
              <a:extLst>
                <a:ext uri="{FF2B5EF4-FFF2-40B4-BE49-F238E27FC236}">
                  <a16:creationId xmlns:a16="http://schemas.microsoft.com/office/drawing/2014/main" id="{BF8AA32E-06E0-308F-AD56-7EF510103A9A}"/>
                </a:ext>
              </a:extLst>
            </p:cNvPr>
            <p:cNvCxnSpPr>
              <a:cxnSpLocks/>
            </p:cNvCxnSpPr>
            <p:nvPr/>
          </p:nvCxnSpPr>
          <p:spPr>
            <a:xfrm>
              <a:off x="5406726" y="1189566"/>
              <a:ext cx="0" cy="170366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5D1BF178-F49B-297C-BB54-3663FF48812E}"/>
                </a:ext>
              </a:extLst>
            </p:cNvPr>
            <p:cNvGrpSpPr/>
            <p:nvPr/>
          </p:nvGrpSpPr>
          <p:grpSpPr>
            <a:xfrm>
              <a:off x="5148212" y="3012669"/>
              <a:ext cx="548640" cy="548640"/>
              <a:chOff x="5190742" y="2600433"/>
              <a:chExt cx="548640" cy="548640"/>
            </a:xfrm>
          </p:grpSpPr>
          <p:sp>
            <p:nvSpPr>
              <p:cNvPr id="172" name="Oval 171">
                <a:extLst>
                  <a:ext uri="{FF2B5EF4-FFF2-40B4-BE49-F238E27FC236}">
                    <a16:creationId xmlns:a16="http://schemas.microsoft.com/office/drawing/2014/main" id="{78DFD82D-0CAF-BE6B-9157-994939E4114F}"/>
                  </a:ext>
                </a:extLst>
              </p:cNvPr>
              <p:cNvSpPr/>
              <p:nvPr/>
            </p:nvSpPr>
            <p:spPr>
              <a:xfrm>
                <a:off x="5190742" y="2600433"/>
                <a:ext cx="548640" cy="548640"/>
              </a:xfrm>
              <a:prstGeom prst="ellips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Chevron 62">
                <a:extLst>
                  <a:ext uri="{FF2B5EF4-FFF2-40B4-BE49-F238E27FC236}">
                    <a16:creationId xmlns:a16="http://schemas.microsoft.com/office/drawing/2014/main" id="{BF77FD7F-4B25-617A-DD01-AB0D07C3F62C}"/>
                  </a:ext>
                </a:extLst>
              </p:cNvPr>
              <p:cNvSpPr/>
              <p:nvPr/>
            </p:nvSpPr>
            <p:spPr>
              <a:xfrm>
                <a:off x="5331247" y="2707484"/>
                <a:ext cx="267630" cy="3122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71" name="Straight Connector 170">
              <a:extLst>
                <a:ext uri="{FF2B5EF4-FFF2-40B4-BE49-F238E27FC236}">
                  <a16:creationId xmlns:a16="http://schemas.microsoft.com/office/drawing/2014/main" id="{7C3B9AA1-2CF9-C418-4777-D57B17BE1B5E}"/>
                </a:ext>
              </a:extLst>
            </p:cNvPr>
            <p:cNvCxnSpPr>
              <a:cxnSpLocks/>
            </p:cNvCxnSpPr>
            <p:nvPr/>
          </p:nvCxnSpPr>
          <p:spPr>
            <a:xfrm>
              <a:off x="5406726" y="3713604"/>
              <a:ext cx="0" cy="193627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8" name="Rectangle 127">
            <a:extLst>
              <a:ext uri="{FF2B5EF4-FFF2-40B4-BE49-F238E27FC236}">
                <a16:creationId xmlns:a16="http://schemas.microsoft.com/office/drawing/2014/main" id="{983D56E8-9AAC-CB0B-B918-E1BF6549CB9F}"/>
              </a:ext>
            </a:extLst>
          </p:cNvPr>
          <p:cNvSpPr/>
          <p:nvPr/>
        </p:nvSpPr>
        <p:spPr>
          <a:xfrm>
            <a:off x="7394430" y="1381195"/>
            <a:ext cx="2886950" cy="123767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t>Why use Transfer Learning?</a:t>
            </a:r>
          </a:p>
          <a:p>
            <a:r>
              <a:rPr lang="en-US" dirty="0"/>
              <a:t>Generalize rather than overfit to limited data from target system</a:t>
            </a:r>
          </a:p>
        </p:txBody>
      </p:sp>
      <p:sp>
        <p:nvSpPr>
          <p:cNvPr id="3" name="Rectangle 2">
            <a:extLst>
              <a:ext uri="{FF2B5EF4-FFF2-40B4-BE49-F238E27FC236}">
                <a16:creationId xmlns:a16="http://schemas.microsoft.com/office/drawing/2014/main" id="{F35812E6-7D16-C082-C29A-40232CEF07AE}"/>
              </a:ext>
            </a:extLst>
          </p:cNvPr>
          <p:cNvSpPr/>
          <p:nvPr/>
        </p:nvSpPr>
        <p:spPr>
          <a:xfrm>
            <a:off x="7987144" y="4826921"/>
            <a:ext cx="3964591" cy="154857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t>Challenges of Transfer Learning?</a:t>
            </a:r>
          </a:p>
          <a:p>
            <a:pPr marL="285750" indent="-285750">
              <a:buFont typeface="Arial" panose="020B0604020202020204" pitchFamily="34" charset="0"/>
              <a:buChar char="•"/>
            </a:pPr>
            <a:r>
              <a:rPr lang="en-US" dirty="0"/>
              <a:t>Determining similarity of domains, systems</a:t>
            </a:r>
          </a:p>
          <a:p>
            <a:pPr marL="285750" indent="-285750">
              <a:buFont typeface="Arial" panose="020B0604020202020204" pitchFamily="34" charset="0"/>
              <a:buChar char="•"/>
            </a:pPr>
            <a:r>
              <a:rPr lang="en-US" dirty="0"/>
              <a:t>Which model parameters to modify, how to modify them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0449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3" grpId="0" animBg="1"/>
    </p:bldLst>
  </p:timing>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97838F-01FC-3A75-5DD8-26E00F0F0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989251-A01A-A96E-D158-0AC816889499}"/>
              </a:ext>
            </a:extLst>
          </p:cNvPr>
          <p:cNvSpPr>
            <a:spLocks noGrp="1"/>
          </p:cNvSpPr>
          <p:nvPr>
            <p:ph type="title"/>
          </p:nvPr>
        </p:nvSpPr>
        <p:spPr/>
        <p:txBody>
          <a:bodyPr/>
          <a:lstStyle/>
          <a:p>
            <a:r>
              <a:rPr lang="en-US" dirty="0"/>
              <a:t>When will transfer learning work?</a:t>
            </a:r>
          </a:p>
        </p:txBody>
      </p:sp>
      <p:sp>
        <p:nvSpPr>
          <p:cNvPr id="4" name="Slide Number Placeholder 3">
            <a:extLst>
              <a:ext uri="{FF2B5EF4-FFF2-40B4-BE49-F238E27FC236}">
                <a16:creationId xmlns:a16="http://schemas.microsoft.com/office/drawing/2014/main" id="{B3A9954B-8213-872F-31C3-4C8FEFAAD172}"/>
              </a:ext>
            </a:extLst>
          </p:cNvPr>
          <p:cNvSpPr>
            <a:spLocks noGrp="1"/>
          </p:cNvSpPr>
          <p:nvPr>
            <p:ph type="sldNum" sz="quarter" idx="12"/>
          </p:nvPr>
        </p:nvSpPr>
        <p:spPr/>
        <p:txBody>
          <a:bodyPr/>
          <a:lstStyle/>
          <a:p>
            <a:fld id="{1007560D-C660-4FEE-81F4-7F597AF5B804}" type="slidenum">
              <a:rPr lang="en-US" smtClean="0"/>
              <a:t>33</a:t>
            </a:fld>
            <a:endParaRPr lang="en-US" dirty="0"/>
          </a:p>
        </p:txBody>
      </p:sp>
      <p:grpSp>
        <p:nvGrpSpPr>
          <p:cNvPr id="38" name="Group 37">
            <a:extLst>
              <a:ext uri="{FF2B5EF4-FFF2-40B4-BE49-F238E27FC236}">
                <a16:creationId xmlns:a16="http://schemas.microsoft.com/office/drawing/2014/main" id="{CB461702-A269-5F10-903D-554E9A2E403F}"/>
              </a:ext>
            </a:extLst>
          </p:cNvPr>
          <p:cNvGrpSpPr/>
          <p:nvPr/>
        </p:nvGrpSpPr>
        <p:grpSpPr>
          <a:xfrm>
            <a:off x="1864800" y="1605850"/>
            <a:ext cx="1480010" cy="4392891"/>
            <a:chOff x="395926" y="1564848"/>
            <a:chExt cx="1480010" cy="4392891"/>
          </a:xfrm>
        </p:grpSpPr>
        <p:grpSp>
          <p:nvGrpSpPr>
            <p:cNvPr id="37" name="Group 36">
              <a:extLst>
                <a:ext uri="{FF2B5EF4-FFF2-40B4-BE49-F238E27FC236}">
                  <a16:creationId xmlns:a16="http://schemas.microsoft.com/office/drawing/2014/main" id="{FCA42104-6D64-0D23-FD08-9B0570C43734}"/>
                </a:ext>
              </a:extLst>
            </p:cNvPr>
            <p:cNvGrpSpPr/>
            <p:nvPr/>
          </p:nvGrpSpPr>
          <p:grpSpPr>
            <a:xfrm>
              <a:off x="405353" y="1564848"/>
              <a:ext cx="1461156" cy="4392891"/>
              <a:chOff x="405353" y="1564848"/>
              <a:chExt cx="1461156" cy="4392891"/>
            </a:xfrm>
          </p:grpSpPr>
          <p:sp>
            <p:nvSpPr>
              <p:cNvPr id="6" name="Flowchart: Terminator 5">
                <a:extLst>
                  <a:ext uri="{FF2B5EF4-FFF2-40B4-BE49-F238E27FC236}">
                    <a16:creationId xmlns:a16="http://schemas.microsoft.com/office/drawing/2014/main" id="{6562B37E-AB71-1B03-296F-6EB1131CDE28}"/>
                  </a:ext>
                </a:extLst>
              </p:cNvPr>
              <p:cNvSpPr/>
              <p:nvPr/>
            </p:nvSpPr>
            <p:spPr>
              <a:xfrm rot="16200000">
                <a:off x="-1055801" y="3035430"/>
                <a:ext cx="4392891" cy="1451728"/>
              </a:xfrm>
              <a:prstGeom prst="flowChartTerminator">
                <a:avLst/>
              </a:prstGeom>
              <a:solidFill>
                <a:schemeClr val="bg1"/>
              </a:solid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6EFCBE-6922-7CA3-14C8-5EC1D7EBCE05}"/>
                  </a:ext>
                </a:extLst>
              </p:cNvPr>
              <p:cNvCxnSpPr>
                <a:cxnSpLocks/>
              </p:cNvCxnSpPr>
              <p:nvPr/>
            </p:nvCxnSpPr>
            <p:spPr>
              <a:xfrm>
                <a:off x="405353" y="2300140"/>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B84AC5CA-36BF-B2F4-53F1-629946FE8657}"/>
                </a:ext>
              </a:extLst>
            </p:cNvPr>
            <p:cNvCxnSpPr>
              <a:cxnSpLocks/>
            </p:cNvCxnSpPr>
            <p:nvPr/>
          </p:nvCxnSpPr>
          <p:spPr>
            <a:xfrm>
              <a:off x="405353" y="2641077"/>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F0CD985-2BFF-C496-3C40-0C72F5C9B73C}"/>
                </a:ext>
              </a:extLst>
            </p:cNvPr>
            <p:cNvCxnSpPr>
              <a:cxnSpLocks/>
            </p:cNvCxnSpPr>
            <p:nvPr/>
          </p:nvCxnSpPr>
          <p:spPr>
            <a:xfrm>
              <a:off x="405353" y="2989868"/>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5E850D4-0589-A83D-18F8-8F412DA8C183}"/>
                </a:ext>
              </a:extLst>
            </p:cNvPr>
            <p:cNvCxnSpPr>
              <a:cxnSpLocks/>
            </p:cNvCxnSpPr>
            <p:nvPr/>
          </p:nvCxnSpPr>
          <p:spPr>
            <a:xfrm>
              <a:off x="414780" y="3357514"/>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F2958B-D348-4D8D-BF81-53FC88728259}"/>
                </a:ext>
              </a:extLst>
            </p:cNvPr>
            <p:cNvCxnSpPr>
              <a:cxnSpLocks/>
            </p:cNvCxnSpPr>
            <p:nvPr/>
          </p:nvCxnSpPr>
          <p:spPr>
            <a:xfrm>
              <a:off x="405353" y="3706305"/>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6A8AFD-772A-574B-3DD0-B23795158823}"/>
                </a:ext>
              </a:extLst>
            </p:cNvPr>
            <p:cNvCxnSpPr>
              <a:cxnSpLocks/>
            </p:cNvCxnSpPr>
            <p:nvPr/>
          </p:nvCxnSpPr>
          <p:spPr>
            <a:xfrm>
              <a:off x="405353" y="4047242"/>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9CD393-E0D6-1538-0122-DBBA9E20E2E2}"/>
                </a:ext>
              </a:extLst>
            </p:cNvPr>
            <p:cNvCxnSpPr>
              <a:cxnSpLocks/>
            </p:cNvCxnSpPr>
            <p:nvPr/>
          </p:nvCxnSpPr>
          <p:spPr>
            <a:xfrm>
              <a:off x="405353" y="4396033"/>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DF23A4-10F0-F25F-7496-9191FF8BD9B3}"/>
                </a:ext>
              </a:extLst>
            </p:cNvPr>
            <p:cNvCxnSpPr>
              <a:cxnSpLocks/>
            </p:cNvCxnSpPr>
            <p:nvPr/>
          </p:nvCxnSpPr>
          <p:spPr>
            <a:xfrm>
              <a:off x="414780" y="4763679"/>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73B07A-8F63-EE06-30FA-0460DFB136B0}"/>
                </a:ext>
              </a:extLst>
            </p:cNvPr>
            <p:cNvCxnSpPr>
              <a:cxnSpLocks/>
            </p:cNvCxnSpPr>
            <p:nvPr/>
          </p:nvCxnSpPr>
          <p:spPr>
            <a:xfrm>
              <a:off x="395926" y="5082618"/>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A33A015-CC2D-9D7A-F4A5-7922B7E91ED7}"/>
                </a:ext>
              </a:extLst>
            </p:cNvPr>
            <p:cNvCxnSpPr>
              <a:cxnSpLocks/>
            </p:cNvCxnSpPr>
            <p:nvPr/>
          </p:nvCxnSpPr>
          <p:spPr>
            <a:xfrm>
              <a:off x="395926" y="5423555"/>
              <a:ext cx="146115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E1C315A0-6C9A-3E22-E57F-64331D796B35}"/>
              </a:ext>
            </a:extLst>
          </p:cNvPr>
          <p:cNvGrpSpPr/>
          <p:nvPr/>
        </p:nvGrpSpPr>
        <p:grpSpPr>
          <a:xfrm>
            <a:off x="1432738" y="1723686"/>
            <a:ext cx="1480010" cy="4392891"/>
            <a:chOff x="395926" y="1564848"/>
            <a:chExt cx="1480010" cy="4392891"/>
          </a:xfrm>
          <a:solidFill>
            <a:schemeClr val="accent5">
              <a:lumMod val="20000"/>
              <a:lumOff val="80000"/>
            </a:schemeClr>
          </a:solidFill>
        </p:grpSpPr>
        <p:grpSp>
          <p:nvGrpSpPr>
            <p:cNvPr id="40" name="Group 39">
              <a:extLst>
                <a:ext uri="{FF2B5EF4-FFF2-40B4-BE49-F238E27FC236}">
                  <a16:creationId xmlns:a16="http://schemas.microsoft.com/office/drawing/2014/main" id="{472FADA8-D422-29F7-57ED-93F14C8C6EDF}"/>
                </a:ext>
              </a:extLst>
            </p:cNvPr>
            <p:cNvGrpSpPr/>
            <p:nvPr/>
          </p:nvGrpSpPr>
          <p:grpSpPr>
            <a:xfrm>
              <a:off x="405353" y="1564848"/>
              <a:ext cx="1461156" cy="4392891"/>
              <a:chOff x="405353" y="1564848"/>
              <a:chExt cx="1461156" cy="4392891"/>
            </a:xfrm>
            <a:grpFill/>
          </p:grpSpPr>
          <p:sp>
            <p:nvSpPr>
              <p:cNvPr id="50" name="Flowchart: Terminator 49">
                <a:extLst>
                  <a:ext uri="{FF2B5EF4-FFF2-40B4-BE49-F238E27FC236}">
                    <a16:creationId xmlns:a16="http://schemas.microsoft.com/office/drawing/2014/main" id="{754A8F68-D424-6764-17E2-DC866B13BDE3}"/>
                  </a:ext>
                </a:extLst>
              </p:cNvPr>
              <p:cNvSpPr/>
              <p:nvPr/>
            </p:nvSpPr>
            <p:spPr>
              <a:xfrm rot="16200000">
                <a:off x="-1055801" y="3035430"/>
                <a:ext cx="4392891" cy="1451728"/>
              </a:xfrm>
              <a:prstGeom prst="flowChartTerminator">
                <a:avLst/>
              </a:prstGeom>
              <a:grp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7453E0-CFC6-0059-93DF-4F25FF1D1A42}"/>
                  </a:ext>
                </a:extLst>
              </p:cNvPr>
              <p:cNvCxnSpPr>
                <a:cxnSpLocks/>
              </p:cNvCxnSpPr>
              <p:nvPr/>
            </p:nvCxnSpPr>
            <p:spPr>
              <a:xfrm>
                <a:off x="405353" y="2300140"/>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4BE099E5-9A8A-3005-C442-872C02FC8061}"/>
                </a:ext>
              </a:extLst>
            </p:cNvPr>
            <p:cNvCxnSpPr>
              <a:cxnSpLocks/>
            </p:cNvCxnSpPr>
            <p:nvPr/>
          </p:nvCxnSpPr>
          <p:spPr>
            <a:xfrm>
              <a:off x="405353" y="2641077"/>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B7FD6C1-E67F-8041-503F-9A00897D9819}"/>
                </a:ext>
              </a:extLst>
            </p:cNvPr>
            <p:cNvCxnSpPr>
              <a:cxnSpLocks/>
            </p:cNvCxnSpPr>
            <p:nvPr/>
          </p:nvCxnSpPr>
          <p:spPr>
            <a:xfrm>
              <a:off x="405353" y="298986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0FCB5A-508D-E89A-50B3-20D366BC09C3}"/>
                </a:ext>
              </a:extLst>
            </p:cNvPr>
            <p:cNvCxnSpPr>
              <a:cxnSpLocks/>
            </p:cNvCxnSpPr>
            <p:nvPr/>
          </p:nvCxnSpPr>
          <p:spPr>
            <a:xfrm>
              <a:off x="414780" y="3357514"/>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2C4878-FCBB-5A2C-490A-AA9511209905}"/>
                </a:ext>
              </a:extLst>
            </p:cNvPr>
            <p:cNvCxnSpPr>
              <a:cxnSpLocks/>
            </p:cNvCxnSpPr>
            <p:nvPr/>
          </p:nvCxnSpPr>
          <p:spPr>
            <a:xfrm>
              <a:off x="405353" y="370630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06F3C8-4399-687D-8E4F-80BDA19B5D8A}"/>
                </a:ext>
              </a:extLst>
            </p:cNvPr>
            <p:cNvCxnSpPr>
              <a:cxnSpLocks/>
            </p:cNvCxnSpPr>
            <p:nvPr/>
          </p:nvCxnSpPr>
          <p:spPr>
            <a:xfrm>
              <a:off x="405353" y="4047242"/>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A43132-97FD-2C67-1763-8A031593E0C7}"/>
                </a:ext>
              </a:extLst>
            </p:cNvPr>
            <p:cNvCxnSpPr>
              <a:cxnSpLocks/>
            </p:cNvCxnSpPr>
            <p:nvPr/>
          </p:nvCxnSpPr>
          <p:spPr>
            <a:xfrm>
              <a:off x="405353" y="4396033"/>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09DD0FC-E0FE-305D-E578-C07FBEB5D273}"/>
                </a:ext>
              </a:extLst>
            </p:cNvPr>
            <p:cNvCxnSpPr>
              <a:cxnSpLocks/>
            </p:cNvCxnSpPr>
            <p:nvPr/>
          </p:nvCxnSpPr>
          <p:spPr>
            <a:xfrm>
              <a:off x="414780" y="4763679"/>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135AD7A-3112-B853-5D6B-7EEC36AEAD40}"/>
                </a:ext>
              </a:extLst>
            </p:cNvPr>
            <p:cNvCxnSpPr>
              <a:cxnSpLocks/>
            </p:cNvCxnSpPr>
            <p:nvPr/>
          </p:nvCxnSpPr>
          <p:spPr>
            <a:xfrm>
              <a:off x="395926" y="508261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09B9880-5F6B-8029-3A87-8DA70750C9A2}"/>
                </a:ext>
              </a:extLst>
            </p:cNvPr>
            <p:cNvCxnSpPr>
              <a:cxnSpLocks/>
            </p:cNvCxnSpPr>
            <p:nvPr/>
          </p:nvCxnSpPr>
          <p:spPr>
            <a:xfrm>
              <a:off x="395926" y="542355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79630B8-A835-2A5F-25C9-87E361F52E17}"/>
              </a:ext>
            </a:extLst>
          </p:cNvPr>
          <p:cNvGrpSpPr/>
          <p:nvPr/>
        </p:nvGrpSpPr>
        <p:grpSpPr>
          <a:xfrm>
            <a:off x="1028957" y="1843092"/>
            <a:ext cx="1480010" cy="4392891"/>
            <a:chOff x="395926" y="1564848"/>
            <a:chExt cx="1480010" cy="4392891"/>
          </a:xfrm>
          <a:solidFill>
            <a:schemeClr val="accent4">
              <a:lumMod val="20000"/>
              <a:lumOff val="80000"/>
            </a:schemeClr>
          </a:solidFill>
        </p:grpSpPr>
        <p:grpSp>
          <p:nvGrpSpPr>
            <p:cNvPr id="53" name="Group 52">
              <a:extLst>
                <a:ext uri="{FF2B5EF4-FFF2-40B4-BE49-F238E27FC236}">
                  <a16:creationId xmlns:a16="http://schemas.microsoft.com/office/drawing/2014/main" id="{730A3304-88BF-29AA-6E40-82ABFBA98578}"/>
                </a:ext>
              </a:extLst>
            </p:cNvPr>
            <p:cNvGrpSpPr/>
            <p:nvPr/>
          </p:nvGrpSpPr>
          <p:grpSpPr>
            <a:xfrm>
              <a:off x="405353" y="1564848"/>
              <a:ext cx="1461156" cy="4392891"/>
              <a:chOff x="405353" y="1564848"/>
              <a:chExt cx="1461156" cy="4392891"/>
            </a:xfrm>
            <a:grpFill/>
          </p:grpSpPr>
          <p:sp>
            <p:nvSpPr>
              <p:cNvPr id="63" name="Flowchart: Terminator 62">
                <a:extLst>
                  <a:ext uri="{FF2B5EF4-FFF2-40B4-BE49-F238E27FC236}">
                    <a16:creationId xmlns:a16="http://schemas.microsoft.com/office/drawing/2014/main" id="{D68CEFE6-163A-AE68-A35D-09B3A27C2EF9}"/>
                  </a:ext>
                </a:extLst>
              </p:cNvPr>
              <p:cNvSpPr/>
              <p:nvPr/>
            </p:nvSpPr>
            <p:spPr>
              <a:xfrm rot="16200000">
                <a:off x="-1055801" y="3035430"/>
                <a:ext cx="4392891" cy="1451728"/>
              </a:xfrm>
              <a:prstGeom prst="flowChartTerminator">
                <a:avLst/>
              </a:prstGeom>
              <a:grp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FCB7F22F-36F8-2019-04AA-DB193EE5AD7C}"/>
                  </a:ext>
                </a:extLst>
              </p:cNvPr>
              <p:cNvCxnSpPr>
                <a:cxnSpLocks/>
              </p:cNvCxnSpPr>
              <p:nvPr/>
            </p:nvCxnSpPr>
            <p:spPr>
              <a:xfrm>
                <a:off x="405353" y="2300140"/>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74A6DF26-C19A-22CE-EEA0-47CFEDCA1441}"/>
                </a:ext>
              </a:extLst>
            </p:cNvPr>
            <p:cNvCxnSpPr>
              <a:cxnSpLocks/>
            </p:cNvCxnSpPr>
            <p:nvPr/>
          </p:nvCxnSpPr>
          <p:spPr>
            <a:xfrm>
              <a:off x="405353" y="2641077"/>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30E3329-BF04-549A-6276-ECA64166E3F0}"/>
                </a:ext>
              </a:extLst>
            </p:cNvPr>
            <p:cNvCxnSpPr>
              <a:cxnSpLocks/>
            </p:cNvCxnSpPr>
            <p:nvPr/>
          </p:nvCxnSpPr>
          <p:spPr>
            <a:xfrm>
              <a:off x="405353" y="298986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08568D-333F-3900-1A02-95139A35A5CE}"/>
                </a:ext>
              </a:extLst>
            </p:cNvPr>
            <p:cNvCxnSpPr>
              <a:cxnSpLocks/>
            </p:cNvCxnSpPr>
            <p:nvPr/>
          </p:nvCxnSpPr>
          <p:spPr>
            <a:xfrm>
              <a:off x="414780" y="3357514"/>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C46107F-E2B2-06AA-D1C9-3108E3D4D00D}"/>
                </a:ext>
              </a:extLst>
            </p:cNvPr>
            <p:cNvCxnSpPr>
              <a:cxnSpLocks/>
            </p:cNvCxnSpPr>
            <p:nvPr/>
          </p:nvCxnSpPr>
          <p:spPr>
            <a:xfrm>
              <a:off x="405353" y="370630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37D85E8-FCBB-AF50-9ADE-81D63132A777}"/>
                </a:ext>
              </a:extLst>
            </p:cNvPr>
            <p:cNvCxnSpPr>
              <a:cxnSpLocks/>
            </p:cNvCxnSpPr>
            <p:nvPr/>
          </p:nvCxnSpPr>
          <p:spPr>
            <a:xfrm>
              <a:off x="405353" y="4047242"/>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C408104-F102-2FDC-421F-64FCC7E24B5D}"/>
                </a:ext>
              </a:extLst>
            </p:cNvPr>
            <p:cNvCxnSpPr>
              <a:cxnSpLocks/>
            </p:cNvCxnSpPr>
            <p:nvPr/>
          </p:nvCxnSpPr>
          <p:spPr>
            <a:xfrm>
              <a:off x="405353" y="4396033"/>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66E7CF8-3A16-7EA8-049F-6CE75D577A0A}"/>
                </a:ext>
              </a:extLst>
            </p:cNvPr>
            <p:cNvCxnSpPr>
              <a:cxnSpLocks/>
            </p:cNvCxnSpPr>
            <p:nvPr/>
          </p:nvCxnSpPr>
          <p:spPr>
            <a:xfrm>
              <a:off x="414780" y="4763679"/>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C3D051A-B2C2-BBEA-F94A-8192E2D7FB49}"/>
                </a:ext>
              </a:extLst>
            </p:cNvPr>
            <p:cNvCxnSpPr>
              <a:cxnSpLocks/>
            </p:cNvCxnSpPr>
            <p:nvPr/>
          </p:nvCxnSpPr>
          <p:spPr>
            <a:xfrm>
              <a:off x="395926" y="508261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AC2D68B-2DB8-ADF1-E8B4-9C617325A54A}"/>
                </a:ext>
              </a:extLst>
            </p:cNvPr>
            <p:cNvCxnSpPr>
              <a:cxnSpLocks/>
            </p:cNvCxnSpPr>
            <p:nvPr/>
          </p:nvCxnSpPr>
          <p:spPr>
            <a:xfrm>
              <a:off x="395926" y="542355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C81EB4E9-4E56-E16E-9677-749025F2B064}"/>
              </a:ext>
            </a:extLst>
          </p:cNvPr>
          <p:cNvGrpSpPr/>
          <p:nvPr/>
        </p:nvGrpSpPr>
        <p:grpSpPr>
          <a:xfrm>
            <a:off x="625176" y="1962499"/>
            <a:ext cx="1480010" cy="4392891"/>
            <a:chOff x="395926" y="1564848"/>
            <a:chExt cx="1480010" cy="4392891"/>
          </a:xfrm>
          <a:solidFill>
            <a:schemeClr val="accent2">
              <a:lumMod val="20000"/>
              <a:lumOff val="80000"/>
            </a:schemeClr>
          </a:solidFill>
        </p:grpSpPr>
        <p:grpSp>
          <p:nvGrpSpPr>
            <p:cNvPr id="66" name="Group 65">
              <a:extLst>
                <a:ext uri="{FF2B5EF4-FFF2-40B4-BE49-F238E27FC236}">
                  <a16:creationId xmlns:a16="http://schemas.microsoft.com/office/drawing/2014/main" id="{99DE4B17-34B5-3CB0-BE41-9ECF4EDE8A5A}"/>
                </a:ext>
              </a:extLst>
            </p:cNvPr>
            <p:cNvGrpSpPr/>
            <p:nvPr/>
          </p:nvGrpSpPr>
          <p:grpSpPr>
            <a:xfrm>
              <a:off x="405353" y="1564848"/>
              <a:ext cx="1461156" cy="4392891"/>
              <a:chOff x="405353" y="1564848"/>
              <a:chExt cx="1461156" cy="4392891"/>
            </a:xfrm>
            <a:grpFill/>
          </p:grpSpPr>
          <p:sp>
            <p:nvSpPr>
              <p:cNvPr id="76" name="Flowchart: Terminator 75">
                <a:extLst>
                  <a:ext uri="{FF2B5EF4-FFF2-40B4-BE49-F238E27FC236}">
                    <a16:creationId xmlns:a16="http://schemas.microsoft.com/office/drawing/2014/main" id="{F5D42A67-0A00-C5E9-6FDA-393854F8FEA4}"/>
                  </a:ext>
                </a:extLst>
              </p:cNvPr>
              <p:cNvSpPr/>
              <p:nvPr/>
            </p:nvSpPr>
            <p:spPr>
              <a:xfrm rot="16200000">
                <a:off x="-1055801" y="3035430"/>
                <a:ext cx="4392891" cy="1451728"/>
              </a:xfrm>
              <a:prstGeom prst="flowChartTerminator">
                <a:avLst/>
              </a:prstGeom>
              <a:grp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E715731A-6E94-B835-5539-FFA84A435B02}"/>
                  </a:ext>
                </a:extLst>
              </p:cNvPr>
              <p:cNvCxnSpPr>
                <a:cxnSpLocks/>
              </p:cNvCxnSpPr>
              <p:nvPr/>
            </p:nvCxnSpPr>
            <p:spPr>
              <a:xfrm>
                <a:off x="405353" y="2300140"/>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a:extLst>
                <a:ext uri="{FF2B5EF4-FFF2-40B4-BE49-F238E27FC236}">
                  <a16:creationId xmlns:a16="http://schemas.microsoft.com/office/drawing/2014/main" id="{E3B417B7-A0E0-8321-5C69-DA108F04391B}"/>
                </a:ext>
              </a:extLst>
            </p:cNvPr>
            <p:cNvCxnSpPr>
              <a:cxnSpLocks/>
            </p:cNvCxnSpPr>
            <p:nvPr/>
          </p:nvCxnSpPr>
          <p:spPr>
            <a:xfrm>
              <a:off x="405353" y="2641077"/>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4F2706-44D2-3E98-9FDA-21540CDC9395}"/>
                </a:ext>
              </a:extLst>
            </p:cNvPr>
            <p:cNvCxnSpPr>
              <a:cxnSpLocks/>
            </p:cNvCxnSpPr>
            <p:nvPr/>
          </p:nvCxnSpPr>
          <p:spPr>
            <a:xfrm>
              <a:off x="405353" y="298986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A96BF99-5837-B42B-7BB2-C929CB813C07}"/>
                </a:ext>
              </a:extLst>
            </p:cNvPr>
            <p:cNvCxnSpPr>
              <a:cxnSpLocks/>
            </p:cNvCxnSpPr>
            <p:nvPr/>
          </p:nvCxnSpPr>
          <p:spPr>
            <a:xfrm>
              <a:off x="414780" y="3357514"/>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8061AA-6E17-DD7E-8675-8AF394EA7142}"/>
                </a:ext>
              </a:extLst>
            </p:cNvPr>
            <p:cNvCxnSpPr>
              <a:cxnSpLocks/>
            </p:cNvCxnSpPr>
            <p:nvPr/>
          </p:nvCxnSpPr>
          <p:spPr>
            <a:xfrm>
              <a:off x="405353" y="370630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FA2600F-185A-E8D3-731B-3491D6B77393}"/>
                </a:ext>
              </a:extLst>
            </p:cNvPr>
            <p:cNvCxnSpPr>
              <a:cxnSpLocks/>
            </p:cNvCxnSpPr>
            <p:nvPr/>
          </p:nvCxnSpPr>
          <p:spPr>
            <a:xfrm>
              <a:off x="405353" y="4047242"/>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32C7E0C-2F9A-20C0-5776-71DD77FAD6DC}"/>
                </a:ext>
              </a:extLst>
            </p:cNvPr>
            <p:cNvCxnSpPr>
              <a:cxnSpLocks/>
            </p:cNvCxnSpPr>
            <p:nvPr/>
          </p:nvCxnSpPr>
          <p:spPr>
            <a:xfrm>
              <a:off x="405353" y="4396033"/>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6DFE577-97CA-A738-82F5-482BA6B4100A}"/>
                </a:ext>
              </a:extLst>
            </p:cNvPr>
            <p:cNvCxnSpPr>
              <a:cxnSpLocks/>
            </p:cNvCxnSpPr>
            <p:nvPr/>
          </p:nvCxnSpPr>
          <p:spPr>
            <a:xfrm>
              <a:off x="414780" y="4763679"/>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0391CCC-48A0-B2D1-39E1-5A565BE0E959}"/>
                </a:ext>
              </a:extLst>
            </p:cNvPr>
            <p:cNvCxnSpPr>
              <a:cxnSpLocks/>
            </p:cNvCxnSpPr>
            <p:nvPr/>
          </p:nvCxnSpPr>
          <p:spPr>
            <a:xfrm>
              <a:off x="395926" y="508261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04AAD5D-B70E-AB9E-36AE-ED9CC1BCDBE4}"/>
                </a:ext>
              </a:extLst>
            </p:cNvPr>
            <p:cNvCxnSpPr>
              <a:cxnSpLocks/>
            </p:cNvCxnSpPr>
            <p:nvPr/>
          </p:nvCxnSpPr>
          <p:spPr>
            <a:xfrm>
              <a:off x="395926" y="542355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883F6655-FE88-022D-26A5-89DC98D81D63}"/>
              </a:ext>
            </a:extLst>
          </p:cNvPr>
          <p:cNvGrpSpPr/>
          <p:nvPr/>
        </p:nvGrpSpPr>
        <p:grpSpPr>
          <a:xfrm>
            <a:off x="221395" y="2081907"/>
            <a:ext cx="1480010" cy="4392891"/>
            <a:chOff x="395926" y="1564848"/>
            <a:chExt cx="1480010" cy="4392891"/>
          </a:xfrm>
          <a:solidFill>
            <a:schemeClr val="tx2">
              <a:lumMod val="20000"/>
              <a:lumOff val="80000"/>
            </a:schemeClr>
          </a:solidFill>
        </p:grpSpPr>
        <p:grpSp>
          <p:nvGrpSpPr>
            <p:cNvPr id="79" name="Group 78">
              <a:extLst>
                <a:ext uri="{FF2B5EF4-FFF2-40B4-BE49-F238E27FC236}">
                  <a16:creationId xmlns:a16="http://schemas.microsoft.com/office/drawing/2014/main" id="{BAE39589-2905-F487-52FA-FE37B4CC7F8A}"/>
                </a:ext>
              </a:extLst>
            </p:cNvPr>
            <p:cNvGrpSpPr/>
            <p:nvPr/>
          </p:nvGrpSpPr>
          <p:grpSpPr>
            <a:xfrm>
              <a:off x="405353" y="1564848"/>
              <a:ext cx="1461156" cy="4392891"/>
              <a:chOff x="405353" y="1564848"/>
              <a:chExt cx="1461156" cy="4392891"/>
            </a:xfrm>
            <a:grpFill/>
          </p:grpSpPr>
          <p:sp>
            <p:nvSpPr>
              <p:cNvPr id="89" name="Flowchart: Terminator 88">
                <a:extLst>
                  <a:ext uri="{FF2B5EF4-FFF2-40B4-BE49-F238E27FC236}">
                    <a16:creationId xmlns:a16="http://schemas.microsoft.com/office/drawing/2014/main" id="{C6185F68-D95F-1916-2345-AEE8EC006DF8}"/>
                  </a:ext>
                </a:extLst>
              </p:cNvPr>
              <p:cNvSpPr/>
              <p:nvPr/>
            </p:nvSpPr>
            <p:spPr>
              <a:xfrm rot="16200000">
                <a:off x="-1055801" y="3035430"/>
                <a:ext cx="4392891" cy="1451728"/>
              </a:xfrm>
              <a:prstGeom prst="flowChartTerminator">
                <a:avLst/>
              </a:prstGeom>
              <a:grp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461C3EF7-0537-78B1-0876-46A7AED9F13D}"/>
                  </a:ext>
                </a:extLst>
              </p:cNvPr>
              <p:cNvCxnSpPr>
                <a:cxnSpLocks/>
              </p:cNvCxnSpPr>
              <p:nvPr/>
            </p:nvCxnSpPr>
            <p:spPr>
              <a:xfrm>
                <a:off x="405353" y="2300140"/>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80" name="Straight Connector 79">
              <a:extLst>
                <a:ext uri="{FF2B5EF4-FFF2-40B4-BE49-F238E27FC236}">
                  <a16:creationId xmlns:a16="http://schemas.microsoft.com/office/drawing/2014/main" id="{CEC04E53-9468-E958-F4A7-488F70053033}"/>
                </a:ext>
              </a:extLst>
            </p:cNvPr>
            <p:cNvCxnSpPr>
              <a:cxnSpLocks/>
            </p:cNvCxnSpPr>
            <p:nvPr/>
          </p:nvCxnSpPr>
          <p:spPr>
            <a:xfrm>
              <a:off x="405353" y="2641077"/>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24EFB1D-6583-A5BE-49BA-3B7F4432E4B1}"/>
                </a:ext>
              </a:extLst>
            </p:cNvPr>
            <p:cNvCxnSpPr>
              <a:cxnSpLocks/>
            </p:cNvCxnSpPr>
            <p:nvPr/>
          </p:nvCxnSpPr>
          <p:spPr>
            <a:xfrm>
              <a:off x="405353" y="298986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8E4B2E2-03AB-AAF1-017A-AC3947443E62}"/>
                </a:ext>
              </a:extLst>
            </p:cNvPr>
            <p:cNvCxnSpPr>
              <a:cxnSpLocks/>
            </p:cNvCxnSpPr>
            <p:nvPr/>
          </p:nvCxnSpPr>
          <p:spPr>
            <a:xfrm>
              <a:off x="414780" y="3357514"/>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62829CA-1A20-AE52-2D88-5C1279BA4768}"/>
                </a:ext>
              </a:extLst>
            </p:cNvPr>
            <p:cNvCxnSpPr>
              <a:cxnSpLocks/>
            </p:cNvCxnSpPr>
            <p:nvPr/>
          </p:nvCxnSpPr>
          <p:spPr>
            <a:xfrm>
              <a:off x="405353" y="370630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A397D36-5A22-548E-9C53-E3A0BB32EBCC}"/>
                </a:ext>
              </a:extLst>
            </p:cNvPr>
            <p:cNvCxnSpPr>
              <a:cxnSpLocks/>
            </p:cNvCxnSpPr>
            <p:nvPr/>
          </p:nvCxnSpPr>
          <p:spPr>
            <a:xfrm>
              <a:off x="405353" y="4047242"/>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F8A56B7-2396-E5E3-26EE-7E9B8B7B18E1}"/>
                </a:ext>
              </a:extLst>
            </p:cNvPr>
            <p:cNvCxnSpPr>
              <a:cxnSpLocks/>
            </p:cNvCxnSpPr>
            <p:nvPr/>
          </p:nvCxnSpPr>
          <p:spPr>
            <a:xfrm>
              <a:off x="405353" y="4396033"/>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92C517E-7780-6460-53BC-EF47E0C7DF44}"/>
                </a:ext>
              </a:extLst>
            </p:cNvPr>
            <p:cNvCxnSpPr>
              <a:cxnSpLocks/>
            </p:cNvCxnSpPr>
            <p:nvPr/>
          </p:nvCxnSpPr>
          <p:spPr>
            <a:xfrm>
              <a:off x="414780" y="4763679"/>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262FA83-DAD4-F4CF-1D1C-3FB316100981}"/>
                </a:ext>
              </a:extLst>
            </p:cNvPr>
            <p:cNvCxnSpPr>
              <a:cxnSpLocks/>
            </p:cNvCxnSpPr>
            <p:nvPr/>
          </p:nvCxnSpPr>
          <p:spPr>
            <a:xfrm>
              <a:off x="395926" y="508261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AC957D2-6A49-BC98-AFE8-5A383B04479D}"/>
                </a:ext>
              </a:extLst>
            </p:cNvPr>
            <p:cNvCxnSpPr>
              <a:cxnSpLocks/>
            </p:cNvCxnSpPr>
            <p:nvPr/>
          </p:nvCxnSpPr>
          <p:spPr>
            <a:xfrm>
              <a:off x="395926" y="542355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D9B1EDE-6126-6122-78EF-52E94F1FBE74}"/>
              </a:ext>
            </a:extLst>
          </p:cNvPr>
          <p:cNvGrpSpPr/>
          <p:nvPr/>
        </p:nvGrpSpPr>
        <p:grpSpPr>
          <a:xfrm>
            <a:off x="3497083" y="1406266"/>
            <a:ext cx="548640" cy="4458984"/>
            <a:chOff x="5147279" y="1189566"/>
            <a:chExt cx="548640" cy="4460308"/>
          </a:xfrm>
        </p:grpSpPr>
        <p:cxnSp>
          <p:nvCxnSpPr>
            <p:cNvPr id="92" name="Straight Connector 91">
              <a:extLst>
                <a:ext uri="{FF2B5EF4-FFF2-40B4-BE49-F238E27FC236}">
                  <a16:creationId xmlns:a16="http://schemas.microsoft.com/office/drawing/2014/main" id="{D84649F7-CA11-86CE-B266-DD469015B046}"/>
                </a:ext>
              </a:extLst>
            </p:cNvPr>
            <p:cNvCxnSpPr>
              <a:cxnSpLocks/>
            </p:cNvCxnSpPr>
            <p:nvPr/>
          </p:nvCxnSpPr>
          <p:spPr>
            <a:xfrm>
              <a:off x="5406726" y="1189566"/>
              <a:ext cx="0" cy="55700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D472AF7C-4BC9-423C-DE4E-2822B6B34931}"/>
                </a:ext>
              </a:extLst>
            </p:cNvPr>
            <p:cNvGrpSpPr/>
            <p:nvPr/>
          </p:nvGrpSpPr>
          <p:grpSpPr>
            <a:xfrm>
              <a:off x="5147279" y="1880115"/>
              <a:ext cx="548640" cy="548640"/>
              <a:chOff x="5189809" y="1467879"/>
              <a:chExt cx="548640" cy="548640"/>
            </a:xfrm>
          </p:grpSpPr>
          <p:sp>
            <p:nvSpPr>
              <p:cNvPr id="95" name="Oval 94">
                <a:extLst>
                  <a:ext uri="{FF2B5EF4-FFF2-40B4-BE49-F238E27FC236}">
                    <a16:creationId xmlns:a16="http://schemas.microsoft.com/office/drawing/2014/main" id="{2BC2D865-F536-172A-A45A-AFD16C0EC6C4}"/>
                  </a:ext>
                </a:extLst>
              </p:cNvPr>
              <p:cNvSpPr/>
              <p:nvPr/>
            </p:nvSpPr>
            <p:spPr>
              <a:xfrm>
                <a:off x="5189809" y="1467879"/>
                <a:ext cx="548640" cy="548640"/>
              </a:xfrm>
              <a:prstGeom prst="ellips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hevron 62">
                <a:extLst>
                  <a:ext uri="{FF2B5EF4-FFF2-40B4-BE49-F238E27FC236}">
                    <a16:creationId xmlns:a16="http://schemas.microsoft.com/office/drawing/2014/main" id="{0A22F813-38C6-9674-3DF9-4FF0DEBBC52B}"/>
                  </a:ext>
                </a:extLst>
              </p:cNvPr>
              <p:cNvSpPr/>
              <p:nvPr/>
            </p:nvSpPr>
            <p:spPr>
              <a:xfrm>
                <a:off x="5330314" y="1574930"/>
                <a:ext cx="267630" cy="3122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94" name="Straight Connector 93">
              <a:extLst>
                <a:ext uri="{FF2B5EF4-FFF2-40B4-BE49-F238E27FC236}">
                  <a16:creationId xmlns:a16="http://schemas.microsoft.com/office/drawing/2014/main" id="{D0801A8C-BDC2-3D63-1920-6DCF3125827E}"/>
                </a:ext>
              </a:extLst>
            </p:cNvPr>
            <p:cNvCxnSpPr>
              <a:cxnSpLocks/>
            </p:cNvCxnSpPr>
            <p:nvPr/>
          </p:nvCxnSpPr>
          <p:spPr>
            <a:xfrm>
              <a:off x="5406726" y="2583629"/>
              <a:ext cx="0" cy="306624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E1088D19-305A-6B40-3C19-4AB2105DB88C}"/>
              </a:ext>
            </a:extLst>
          </p:cNvPr>
          <p:cNvSpPr txBox="1"/>
          <p:nvPr/>
        </p:nvSpPr>
        <p:spPr>
          <a:xfrm>
            <a:off x="329938" y="919112"/>
            <a:ext cx="3426587" cy="496479"/>
          </a:xfrm>
          <a:prstGeom prst="rect">
            <a:avLst/>
          </a:prstGeom>
        </p:spPr>
        <p:txBody>
          <a:bodyPr vert="horz" wrap="none" lIns="91440" tIns="45720" rIns="91440" bIns="45720" rtlCol="0">
            <a:noAutofit/>
          </a:bodyPr>
          <a:lstStyle/>
          <a:p>
            <a:pPr marL="0" indent="0" algn="ctr">
              <a:buFont typeface="Arial" panose="020B0604020202020204" pitchFamily="34" charset="0"/>
              <a:buNone/>
            </a:pPr>
            <a:r>
              <a:rPr lang="en-US" sz="2000" dirty="0"/>
              <a:t>Source System(s)</a:t>
            </a:r>
          </a:p>
        </p:txBody>
      </p:sp>
      <p:sp>
        <p:nvSpPr>
          <p:cNvPr id="98" name="TextBox 97">
            <a:extLst>
              <a:ext uri="{FF2B5EF4-FFF2-40B4-BE49-F238E27FC236}">
                <a16:creationId xmlns:a16="http://schemas.microsoft.com/office/drawing/2014/main" id="{A4F23497-0576-3A8C-BF4E-955E09920BEE}"/>
              </a:ext>
            </a:extLst>
          </p:cNvPr>
          <p:cNvSpPr txBox="1"/>
          <p:nvPr/>
        </p:nvSpPr>
        <p:spPr>
          <a:xfrm>
            <a:off x="3756530" y="917795"/>
            <a:ext cx="3038746" cy="496479"/>
          </a:xfrm>
          <a:prstGeom prst="rect">
            <a:avLst/>
          </a:prstGeom>
        </p:spPr>
        <p:txBody>
          <a:bodyPr vert="horz" wrap="none" lIns="91440" tIns="45720" rIns="91440" bIns="45720" rtlCol="0">
            <a:noAutofit/>
          </a:bodyPr>
          <a:lstStyle/>
          <a:p>
            <a:pPr marL="0" indent="0" algn="ctr">
              <a:buFont typeface="Arial" panose="020B0604020202020204" pitchFamily="34" charset="0"/>
              <a:buNone/>
            </a:pPr>
            <a:r>
              <a:rPr lang="en-US" sz="2000" dirty="0"/>
              <a:t>General Model</a:t>
            </a:r>
          </a:p>
        </p:txBody>
      </p:sp>
      <p:sp>
        <p:nvSpPr>
          <p:cNvPr id="99" name="TextBox 98">
            <a:extLst>
              <a:ext uri="{FF2B5EF4-FFF2-40B4-BE49-F238E27FC236}">
                <a16:creationId xmlns:a16="http://schemas.microsoft.com/office/drawing/2014/main" id="{1C70A553-444F-BAA0-8B38-FBC70E685A2D}"/>
              </a:ext>
            </a:extLst>
          </p:cNvPr>
          <p:cNvSpPr txBox="1"/>
          <p:nvPr/>
        </p:nvSpPr>
        <p:spPr>
          <a:xfrm>
            <a:off x="9323111" y="1158026"/>
            <a:ext cx="2703326" cy="496479"/>
          </a:xfrm>
          <a:prstGeom prst="rect">
            <a:avLst/>
          </a:prstGeom>
        </p:spPr>
        <p:txBody>
          <a:bodyPr vert="horz" wrap="none" lIns="91440" tIns="45720" rIns="91440" bIns="45720" rtlCol="0">
            <a:noAutofit/>
          </a:bodyPr>
          <a:lstStyle/>
          <a:p>
            <a:pPr marL="0" indent="0" algn="ctr">
              <a:buFont typeface="Arial" panose="020B0604020202020204" pitchFamily="34" charset="0"/>
              <a:buNone/>
            </a:pPr>
            <a:r>
              <a:rPr lang="en-US" sz="2000" dirty="0"/>
              <a:t>Target Model</a:t>
            </a:r>
          </a:p>
        </p:txBody>
      </p:sp>
      <p:grpSp>
        <p:nvGrpSpPr>
          <p:cNvPr id="106" name="Group 105">
            <a:extLst>
              <a:ext uri="{FF2B5EF4-FFF2-40B4-BE49-F238E27FC236}">
                <a16:creationId xmlns:a16="http://schemas.microsoft.com/office/drawing/2014/main" id="{E2143322-E283-A7ED-3286-CDA73DF08A9B}"/>
              </a:ext>
            </a:extLst>
          </p:cNvPr>
          <p:cNvGrpSpPr/>
          <p:nvPr/>
        </p:nvGrpSpPr>
        <p:grpSpPr>
          <a:xfrm>
            <a:off x="4799446" y="4162902"/>
            <a:ext cx="836386" cy="2157108"/>
            <a:chOff x="395926" y="1564848"/>
            <a:chExt cx="1480010" cy="4392891"/>
          </a:xfrm>
          <a:solidFill>
            <a:schemeClr val="accent6">
              <a:lumMod val="20000"/>
              <a:lumOff val="80000"/>
            </a:schemeClr>
          </a:solidFill>
        </p:grpSpPr>
        <p:grpSp>
          <p:nvGrpSpPr>
            <p:cNvPr id="107" name="Group 106">
              <a:extLst>
                <a:ext uri="{FF2B5EF4-FFF2-40B4-BE49-F238E27FC236}">
                  <a16:creationId xmlns:a16="http://schemas.microsoft.com/office/drawing/2014/main" id="{B4B39A23-0C41-161F-2E4D-0EDF5A4CCED4}"/>
                </a:ext>
              </a:extLst>
            </p:cNvPr>
            <p:cNvGrpSpPr/>
            <p:nvPr/>
          </p:nvGrpSpPr>
          <p:grpSpPr>
            <a:xfrm>
              <a:off x="405353" y="1564848"/>
              <a:ext cx="1461156" cy="4392891"/>
              <a:chOff x="405353" y="1564848"/>
              <a:chExt cx="1461156" cy="4392891"/>
            </a:xfrm>
            <a:grpFill/>
          </p:grpSpPr>
          <p:sp>
            <p:nvSpPr>
              <p:cNvPr id="117" name="Flowchart: Terminator 116">
                <a:extLst>
                  <a:ext uri="{FF2B5EF4-FFF2-40B4-BE49-F238E27FC236}">
                    <a16:creationId xmlns:a16="http://schemas.microsoft.com/office/drawing/2014/main" id="{BDE4D48B-EA81-AD35-6F5B-CB7BF5C14E6A}"/>
                  </a:ext>
                </a:extLst>
              </p:cNvPr>
              <p:cNvSpPr/>
              <p:nvPr/>
            </p:nvSpPr>
            <p:spPr>
              <a:xfrm rot="16200000">
                <a:off x="-1055801" y="3035430"/>
                <a:ext cx="4392891" cy="1451728"/>
              </a:xfrm>
              <a:prstGeom prst="flowChartTerminator">
                <a:avLst/>
              </a:prstGeom>
              <a:grpFill/>
              <a:ln w="381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C352DB46-20B5-4402-38E3-E62E1DAA9C91}"/>
                  </a:ext>
                </a:extLst>
              </p:cNvPr>
              <p:cNvCxnSpPr>
                <a:cxnSpLocks/>
              </p:cNvCxnSpPr>
              <p:nvPr/>
            </p:nvCxnSpPr>
            <p:spPr>
              <a:xfrm>
                <a:off x="405353" y="2300140"/>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DF958205-3687-9C38-4A07-13BD56DBA4BD}"/>
                </a:ext>
              </a:extLst>
            </p:cNvPr>
            <p:cNvCxnSpPr>
              <a:cxnSpLocks/>
            </p:cNvCxnSpPr>
            <p:nvPr/>
          </p:nvCxnSpPr>
          <p:spPr>
            <a:xfrm>
              <a:off x="405353" y="2641077"/>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3F2A070-4FD9-27B6-B435-C1DEC4742D32}"/>
                </a:ext>
              </a:extLst>
            </p:cNvPr>
            <p:cNvCxnSpPr>
              <a:cxnSpLocks/>
            </p:cNvCxnSpPr>
            <p:nvPr/>
          </p:nvCxnSpPr>
          <p:spPr>
            <a:xfrm>
              <a:off x="405353" y="298986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F79DEA-9887-BCEA-B29A-8FC20AF6A533}"/>
                </a:ext>
              </a:extLst>
            </p:cNvPr>
            <p:cNvCxnSpPr>
              <a:cxnSpLocks/>
            </p:cNvCxnSpPr>
            <p:nvPr/>
          </p:nvCxnSpPr>
          <p:spPr>
            <a:xfrm>
              <a:off x="414780" y="3357514"/>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56EB8E9-E7A5-2294-0F54-AA00F4408D7D}"/>
                </a:ext>
              </a:extLst>
            </p:cNvPr>
            <p:cNvCxnSpPr>
              <a:cxnSpLocks/>
            </p:cNvCxnSpPr>
            <p:nvPr/>
          </p:nvCxnSpPr>
          <p:spPr>
            <a:xfrm>
              <a:off x="405353" y="370630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3DE4B41-A7B2-28A2-E7E6-900A91578737}"/>
                </a:ext>
              </a:extLst>
            </p:cNvPr>
            <p:cNvCxnSpPr>
              <a:cxnSpLocks/>
            </p:cNvCxnSpPr>
            <p:nvPr/>
          </p:nvCxnSpPr>
          <p:spPr>
            <a:xfrm>
              <a:off x="405353" y="4047242"/>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B17BA8D-FECF-4204-3DCC-98B4600F985C}"/>
                </a:ext>
              </a:extLst>
            </p:cNvPr>
            <p:cNvCxnSpPr>
              <a:cxnSpLocks/>
            </p:cNvCxnSpPr>
            <p:nvPr/>
          </p:nvCxnSpPr>
          <p:spPr>
            <a:xfrm>
              <a:off x="405353" y="4396033"/>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D3AFD04-DA9C-5E95-459A-52548D1D89FB}"/>
                </a:ext>
              </a:extLst>
            </p:cNvPr>
            <p:cNvCxnSpPr>
              <a:cxnSpLocks/>
            </p:cNvCxnSpPr>
            <p:nvPr/>
          </p:nvCxnSpPr>
          <p:spPr>
            <a:xfrm>
              <a:off x="414780" y="4763679"/>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B0C7182-A478-8C3E-9AD4-3ED9C078D2D6}"/>
                </a:ext>
              </a:extLst>
            </p:cNvPr>
            <p:cNvCxnSpPr>
              <a:cxnSpLocks/>
            </p:cNvCxnSpPr>
            <p:nvPr/>
          </p:nvCxnSpPr>
          <p:spPr>
            <a:xfrm>
              <a:off x="395926" y="5082618"/>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15A7114-BAD6-3E0D-36D0-BD9FA0CC22D8}"/>
                </a:ext>
              </a:extLst>
            </p:cNvPr>
            <p:cNvCxnSpPr>
              <a:cxnSpLocks/>
            </p:cNvCxnSpPr>
            <p:nvPr/>
          </p:nvCxnSpPr>
          <p:spPr>
            <a:xfrm>
              <a:off x="395926" y="5423555"/>
              <a:ext cx="1461156" cy="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8FB75B5A-C1FA-3054-0872-14A45677E6CF}"/>
              </a:ext>
            </a:extLst>
          </p:cNvPr>
          <p:cNvSpPr txBox="1"/>
          <p:nvPr/>
        </p:nvSpPr>
        <p:spPr>
          <a:xfrm>
            <a:off x="6795283" y="909787"/>
            <a:ext cx="2458901" cy="496479"/>
          </a:xfrm>
          <a:prstGeom prst="rect">
            <a:avLst/>
          </a:prstGeom>
        </p:spPr>
        <p:txBody>
          <a:bodyPr vert="horz" wrap="none" lIns="91440" tIns="45720" rIns="91440" bIns="45720" rtlCol="0">
            <a:noAutofit/>
          </a:bodyPr>
          <a:lstStyle/>
          <a:p>
            <a:pPr marL="0" indent="0" algn="ctr">
              <a:buFont typeface="Arial" panose="020B0604020202020204" pitchFamily="34" charset="0"/>
              <a:buNone/>
            </a:pPr>
            <a:r>
              <a:rPr lang="en-US" sz="2000" dirty="0"/>
              <a:t>Transfer Learning</a:t>
            </a:r>
          </a:p>
        </p:txBody>
      </p:sp>
      <p:pic>
        <p:nvPicPr>
          <p:cNvPr id="130" name="Graphic 129">
            <a:extLst>
              <a:ext uri="{FF2B5EF4-FFF2-40B4-BE49-F238E27FC236}">
                <a16:creationId xmlns:a16="http://schemas.microsoft.com/office/drawing/2014/main" id="{36AD7EA1-3098-A68D-350F-8D08049063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3450" y="1049649"/>
            <a:ext cx="2705104" cy="2680951"/>
          </a:xfrm>
          <a:prstGeom prst="rect">
            <a:avLst/>
          </a:prstGeom>
        </p:spPr>
      </p:pic>
      <p:pic>
        <p:nvPicPr>
          <p:cNvPr id="133" name="Graphic 132">
            <a:extLst>
              <a:ext uri="{FF2B5EF4-FFF2-40B4-BE49-F238E27FC236}">
                <a16:creationId xmlns:a16="http://schemas.microsoft.com/office/drawing/2014/main" id="{8C09D939-CEA3-9258-6AB6-358E1FED7D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4297" y="2322160"/>
            <a:ext cx="2703329" cy="2679192"/>
          </a:xfrm>
          <a:prstGeom prst="rect">
            <a:avLst/>
          </a:prstGeom>
        </p:spPr>
      </p:pic>
      <p:sp>
        <p:nvSpPr>
          <p:cNvPr id="137" name="TextBox 136">
            <a:extLst>
              <a:ext uri="{FF2B5EF4-FFF2-40B4-BE49-F238E27FC236}">
                <a16:creationId xmlns:a16="http://schemas.microsoft.com/office/drawing/2014/main" id="{5B7063E3-4CC6-4809-64DD-538E7F98A286}"/>
              </a:ext>
            </a:extLst>
          </p:cNvPr>
          <p:cNvSpPr txBox="1"/>
          <p:nvPr/>
        </p:nvSpPr>
        <p:spPr>
          <a:xfrm>
            <a:off x="3756525" y="3661756"/>
            <a:ext cx="3054963" cy="496479"/>
          </a:xfrm>
          <a:prstGeom prst="rect">
            <a:avLst/>
          </a:prstGeom>
        </p:spPr>
        <p:txBody>
          <a:bodyPr vert="horz" wrap="none" lIns="91440" tIns="45720" rIns="91440" bIns="45720" rtlCol="0">
            <a:noAutofit/>
          </a:bodyPr>
          <a:lstStyle/>
          <a:p>
            <a:pPr marL="0" indent="0" algn="ctr">
              <a:buFont typeface="Arial" panose="020B0604020202020204" pitchFamily="34" charset="0"/>
              <a:buNone/>
            </a:pPr>
            <a:r>
              <a:rPr lang="en-US" sz="2000" dirty="0"/>
              <a:t>Target System</a:t>
            </a:r>
          </a:p>
        </p:txBody>
      </p:sp>
      <p:grpSp>
        <p:nvGrpSpPr>
          <p:cNvPr id="146" name="Group 145">
            <a:extLst>
              <a:ext uri="{FF2B5EF4-FFF2-40B4-BE49-F238E27FC236}">
                <a16:creationId xmlns:a16="http://schemas.microsoft.com/office/drawing/2014/main" id="{8A19A607-669B-DF58-5CF4-1E45A7EF75E1}"/>
              </a:ext>
            </a:extLst>
          </p:cNvPr>
          <p:cNvGrpSpPr/>
          <p:nvPr/>
        </p:nvGrpSpPr>
        <p:grpSpPr>
          <a:xfrm>
            <a:off x="7394430" y="3009909"/>
            <a:ext cx="1329241" cy="1303693"/>
            <a:chOff x="8565394" y="1436002"/>
            <a:chExt cx="1326205" cy="1303693"/>
          </a:xfrm>
        </p:grpSpPr>
        <p:pic>
          <p:nvPicPr>
            <p:cNvPr id="143" name="Graphic 142" descr="Single gear outline">
              <a:extLst>
                <a:ext uri="{FF2B5EF4-FFF2-40B4-BE49-F238E27FC236}">
                  <a16:creationId xmlns:a16="http://schemas.microsoft.com/office/drawing/2014/main" id="{9054D5B6-998D-E783-8D8D-1F51CC6A1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5394" y="1436002"/>
              <a:ext cx="1116572" cy="1116572"/>
            </a:xfrm>
            <a:prstGeom prst="rect">
              <a:avLst/>
            </a:prstGeom>
          </p:spPr>
        </p:pic>
        <p:pic>
          <p:nvPicPr>
            <p:cNvPr id="139" name="Graphic 138" descr="Wrench with solid fill">
              <a:extLst>
                <a:ext uri="{FF2B5EF4-FFF2-40B4-BE49-F238E27FC236}">
                  <a16:creationId xmlns:a16="http://schemas.microsoft.com/office/drawing/2014/main" id="{62870EE8-24B6-D5B9-7BA1-7FC655DB4B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98302" y="1646398"/>
              <a:ext cx="1093297" cy="1093297"/>
            </a:xfrm>
            <a:prstGeom prst="rect">
              <a:avLst/>
            </a:prstGeom>
          </p:spPr>
        </p:pic>
      </p:gr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A8428F59-E2F0-308C-E4F9-807A4471E615}"/>
                  </a:ext>
                </a:extLst>
              </p:cNvPr>
              <p:cNvSpPr txBox="1"/>
              <p:nvPr/>
            </p:nvSpPr>
            <p:spPr>
              <a:xfrm>
                <a:off x="5635832" y="6065520"/>
                <a:ext cx="23513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rPr>
                          </m:ctrlPr>
                        </m:sSubPr>
                        <m:e>
                          <m:r>
                            <m:rPr>
                              <m:sty m:val="p"/>
                            </m:rPr>
                            <a:rPr lang="en-US" sz="1800" b="0" i="0" dirty="0" smtClean="0">
                              <a:latin typeface="Cambria Math" panose="02040503050406030204" pitchFamily="18" charset="0"/>
                            </a:rPr>
                            <m:t>dim</m:t>
                          </m:r>
                          <m:r>
                            <a:rPr lang="en-US" sz="1800" b="0" i="0" dirty="0" smtClean="0">
                              <a:latin typeface="Cambria Math" panose="02040503050406030204" pitchFamily="18" charset="0"/>
                            </a:rPr>
                            <m:t>(</m:t>
                          </m:r>
                          <m:r>
                            <a:rPr lang="en-US" sz="1800" i="1" dirty="0">
                              <a:latin typeface="Cambria Math" panose="02040503050406030204" pitchFamily="18" charset="0"/>
                            </a:rPr>
                            <m:t>𝒟</m:t>
                          </m:r>
                        </m:e>
                        <m:sub>
                          <m:r>
                            <a:rPr lang="en-US" sz="1800" b="1" dirty="0">
                              <a:latin typeface="Cambria Math" panose="02040503050406030204" pitchFamily="18" charset="0"/>
                            </a:rPr>
                            <m:t>𝐓</m:t>
                          </m:r>
                        </m:sub>
                      </m:sSub>
                      <m:r>
                        <a:rPr lang="en-US" sz="1800" b="0" i="1" dirty="0" smtClean="0">
                          <a:latin typeface="Cambria Math" panose="02040503050406030204" pitchFamily="18" charset="0"/>
                        </a:rPr>
                        <m:t>)≪</m:t>
                      </m:r>
                      <m:sSub>
                        <m:sSubPr>
                          <m:ctrlPr>
                            <a:rPr lang="en-US" sz="1800" i="1" dirty="0">
                              <a:latin typeface="Cambria Math" panose="02040503050406030204" pitchFamily="18" charset="0"/>
                            </a:rPr>
                          </m:ctrlPr>
                        </m:sSubPr>
                        <m:e>
                          <m:r>
                            <m:rPr>
                              <m:sty m:val="p"/>
                            </m:rPr>
                            <a:rPr lang="en-US" sz="1800" dirty="0">
                              <a:latin typeface="Cambria Math" panose="02040503050406030204" pitchFamily="18" charset="0"/>
                            </a:rPr>
                            <m:t>dim</m:t>
                          </m:r>
                          <m:r>
                            <a:rPr lang="en-US" sz="1800" dirty="0">
                              <a:latin typeface="Cambria Math" panose="02040503050406030204" pitchFamily="18" charset="0"/>
                            </a:rPr>
                            <m:t>(</m:t>
                          </m:r>
                          <m:r>
                            <a:rPr lang="en-US" sz="1800" i="1" dirty="0">
                              <a:latin typeface="Cambria Math" panose="02040503050406030204" pitchFamily="18" charset="0"/>
                            </a:rPr>
                            <m:t>𝒟</m:t>
                          </m:r>
                        </m:e>
                        <m:sub>
                          <m:r>
                            <a:rPr lang="en-US" sz="1800" b="1" i="1" dirty="0" smtClean="0">
                              <a:latin typeface="Cambria Math" panose="02040503050406030204" pitchFamily="18" charset="0"/>
                            </a:rPr>
                            <m:t>𝑺</m:t>
                          </m:r>
                        </m:sub>
                      </m:sSub>
                      <m:r>
                        <a:rPr lang="en-US" sz="1800" i="1" dirty="0">
                          <a:latin typeface="Cambria Math" panose="02040503050406030204" pitchFamily="18" charset="0"/>
                        </a:rPr>
                        <m:t>)</m:t>
                      </m:r>
                    </m:oMath>
                  </m:oMathPara>
                </a14:m>
                <a:endParaRPr lang="en-US" sz="1800" dirty="0"/>
              </a:p>
            </p:txBody>
          </p:sp>
        </mc:Choice>
        <mc:Fallback xmlns="">
          <p:sp>
            <p:nvSpPr>
              <p:cNvPr id="145" name="TextBox 144">
                <a:extLst>
                  <a:ext uri="{FF2B5EF4-FFF2-40B4-BE49-F238E27FC236}">
                    <a16:creationId xmlns:a16="http://schemas.microsoft.com/office/drawing/2014/main" id="{A8428F59-E2F0-308C-E4F9-807A4471E615}"/>
                  </a:ext>
                </a:extLst>
              </p:cNvPr>
              <p:cNvSpPr txBox="1">
                <a:spLocks noRot="1" noChangeAspect="1" noMove="1" noResize="1" noEditPoints="1" noAdjustHandles="1" noChangeArrowheads="1" noChangeShapeType="1" noTextEdit="1"/>
              </p:cNvSpPr>
              <p:nvPr/>
            </p:nvSpPr>
            <p:spPr>
              <a:xfrm>
                <a:off x="5635832" y="6065520"/>
                <a:ext cx="2351313" cy="369332"/>
              </a:xfrm>
              <a:prstGeom prst="rect">
                <a:avLst/>
              </a:prstGeom>
              <a:blipFill>
                <a:blip r:embed="rId11"/>
                <a:stretch>
                  <a:fillRect b="-11475"/>
                </a:stretch>
              </a:blipFill>
            </p:spPr>
            <p:txBody>
              <a:bodyPr/>
              <a:lstStyle/>
              <a:p>
                <a:r>
                  <a:rPr lang="en-US">
                    <a:noFill/>
                  </a:rPr>
                  <a:t> </a:t>
                </a:r>
              </a:p>
            </p:txBody>
          </p:sp>
        </mc:Fallback>
      </mc:AlternateContent>
      <p:cxnSp>
        <p:nvCxnSpPr>
          <p:cNvPr id="151" name="Straight Connector 150">
            <a:extLst>
              <a:ext uri="{FF2B5EF4-FFF2-40B4-BE49-F238E27FC236}">
                <a16:creationId xmlns:a16="http://schemas.microsoft.com/office/drawing/2014/main" id="{1F11A1C7-BDB6-288F-5E56-D0A33340B2C1}"/>
              </a:ext>
            </a:extLst>
          </p:cNvPr>
          <p:cNvCxnSpPr>
            <a:cxnSpLocks/>
          </p:cNvCxnSpPr>
          <p:nvPr/>
        </p:nvCxnSpPr>
        <p:spPr>
          <a:xfrm>
            <a:off x="4036383" y="3635757"/>
            <a:ext cx="234409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40BBFDB3-6B20-4BC0-D020-B4D8FA1DACA9}"/>
              </a:ext>
            </a:extLst>
          </p:cNvPr>
          <p:cNvGrpSpPr/>
          <p:nvPr/>
        </p:nvGrpSpPr>
        <p:grpSpPr>
          <a:xfrm>
            <a:off x="6552042" y="1410246"/>
            <a:ext cx="548640" cy="2922336"/>
            <a:chOff x="5147279" y="1189566"/>
            <a:chExt cx="548640" cy="2923204"/>
          </a:xfrm>
        </p:grpSpPr>
        <p:cxnSp>
          <p:nvCxnSpPr>
            <p:cNvPr id="155" name="Straight Connector 154">
              <a:extLst>
                <a:ext uri="{FF2B5EF4-FFF2-40B4-BE49-F238E27FC236}">
                  <a16:creationId xmlns:a16="http://schemas.microsoft.com/office/drawing/2014/main" id="{2CC36739-593C-9F6E-F149-E09F0013A7B6}"/>
                </a:ext>
              </a:extLst>
            </p:cNvPr>
            <p:cNvCxnSpPr>
              <a:cxnSpLocks/>
            </p:cNvCxnSpPr>
            <p:nvPr/>
          </p:nvCxnSpPr>
          <p:spPr>
            <a:xfrm>
              <a:off x="5406726" y="1189566"/>
              <a:ext cx="0" cy="55700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B130ED89-741B-A9A3-750A-15435158392B}"/>
                </a:ext>
              </a:extLst>
            </p:cNvPr>
            <p:cNvGrpSpPr/>
            <p:nvPr/>
          </p:nvGrpSpPr>
          <p:grpSpPr>
            <a:xfrm>
              <a:off x="5147279" y="1880115"/>
              <a:ext cx="548640" cy="548640"/>
              <a:chOff x="5189809" y="1467879"/>
              <a:chExt cx="548640" cy="548640"/>
            </a:xfrm>
          </p:grpSpPr>
          <p:sp>
            <p:nvSpPr>
              <p:cNvPr id="158" name="Oval 157">
                <a:extLst>
                  <a:ext uri="{FF2B5EF4-FFF2-40B4-BE49-F238E27FC236}">
                    <a16:creationId xmlns:a16="http://schemas.microsoft.com/office/drawing/2014/main" id="{088801D0-1746-679B-BD33-3368385C1E9F}"/>
                  </a:ext>
                </a:extLst>
              </p:cNvPr>
              <p:cNvSpPr/>
              <p:nvPr/>
            </p:nvSpPr>
            <p:spPr>
              <a:xfrm>
                <a:off x="5189809" y="1467879"/>
                <a:ext cx="548640" cy="548640"/>
              </a:xfrm>
              <a:prstGeom prst="ellips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Chevron 62">
                <a:extLst>
                  <a:ext uri="{FF2B5EF4-FFF2-40B4-BE49-F238E27FC236}">
                    <a16:creationId xmlns:a16="http://schemas.microsoft.com/office/drawing/2014/main" id="{6C9A7CB6-E573-CA20-CA03-E25D9F1D1FE6}"/>
                  </a:ext>
                </a:extLst>
              </p:cNvPr>
              <p:cNvSpPr/>
              <p:nvPr/>
            </p:nvSpPr>
            <p:spPr>
              <a:xfrm>
                <a:off x="5330314" y="1574930"/>
                <a:ext cx="267630" cy="3122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57" name="Straight Connector 156">
              <a:extLst>
                <a:ext uri="{FF2B5EF4-FFF2-40B4-BE49-F238E27FC236}">
                  <a16:creationId xmlns:a16="http://schemas.microsoft.com/office/drawing/2014/main" id="{A51A8A58-2738-DF9A-C9A1-7E5DAB4E19C5}"/>
                </a:ext>
              </a:extLst>
            </p:cNvPr>
            <p:cNvCxnSpPr>
              <a:cxnSpLocks/>
            </p:cNvCxnSpPr>
            <p:nvPr/>
          </p:nvCxnSpPr>
          <p:spPr>
            <a:xfrm flipH="1">
              <a:off x="5390513" y="2583629"/>
              <a:ext cx="16213" cy="152914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1" name="Oval 160">
            <a:extLst>
              <a:ext uri="{FF2B5EF4-FFF2-40B4-BE49-F238E27FC236}">
                <a16:creationId xmlns:a16="http://schemas.microsoft.com/office/drawing/2014/main" id="{0757A7E1-5694-3C6B-DA69-08DEB51B5C2A}"/>
              </a:ext>
            </a:extLst>
          </p:cNvPr>
          <p:cNvSpPr/>
          <p:nvPr/>
        </p:nvSpPr>
        <p:spPr>
          <a:xfrm>
            <a:off x="6520956" y="4400038"/>
            <a:ext cx="548640" cy="548477"/>
          </a:xfrm>
          <a:prstGeom prst="ellips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evron 62">
            <a:extLst>
              <a:ext uri="{FF2B5EF4-FFF2-40B4-BE49-F238E27FC236}">
                <a16:creationId xmlns:a16="http://schemas.microsoft.com/office/drawing/2014/main" id="{0E0CECA0-1302-C1DD-60A6-617B16E43B27}"/>
              </a:ext>
            </a:extLst>
          </p:cNvPr>
          <p:cNvSpPr/>
          <p:nvPr/>
        </p:nvSpPr>
        <p:spPr>
          <a:xfrm>
            <a:off x="6661461" y="4507057"/>
            <a:ext cx="267630" cy="3121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3" name="Straight Connector 162">
            <a:extLst>
              <a:ext uri="{FF2B5EF4-FFF2-40B4-BE49-F238E27FC236}">
                <a16:creationId xmlns:a16="http://schemas.microsoft.com/office/drawing/2014/main" id="{D684E1D6-DA96-C44A-734A-C5EE0780D3FB}"/>
              </a:ext>
            </a:extLst>
          </p:cNvPr>
          <p:cNvCxnSpPr>
            <a:cxnSpLocks/>
          </p:cNvCxnSpPr>
          <p:nvPr/>
        </p:nvCxnSpPr>
        <p:spPr>
          <a:xfrm flipH="1">
            <a:off x="6795276" y="5030923"/>
            <a:ext cx="0" cy="89869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440A9727-1618-BD47-5C77-BDB4AF318907}"/>
              </a:ext>
            </a:extLst>
          </p:cNvPr>
          <p:cNvGrpSpPr/>
          <p:nvPr/>
        </p:nvGrpSpPr>
        <p:grpSpPr>
          <a:xfrm>
            <a:off x="8995670" y="1564955"/>
            <a:ext cx="548640" cy="4458984"/>
            <a:chOff x="5148212" y="1189566"/>
            <a:chExt cx="548640" cy="4460308"/>
          </a:xfrm>
        </p:grpSpPr>
        <p:cxnSp>
          <p:nvCxnSpPr>
            <p:cNvPr id="169" name="Straight Connector 168">
              <a:extLst>
                <a:ext uri="{FF2B5EF4-FFF2-40B4-BE49-F238E27FC236}">
                  <a16:creationId xmlns:a16="http://schemas.microsoft.com/office/drawing/2014/main" id="{71EBFBEC-398E-8F76-3A51-BB6D140CF8EB}"/>
                </a:ext>
              </a:extLst>
            </p:cNvPr>
            <p:cNvCxnSpPr>
              <a:cxnSpLocks/>
            </p:cNvCxnSpPr>
            <p:nvPr/>
          </p:nvCxnSpPr>
          <p:spPr>
            <a:xfrm>
              <a:off x="5406726" y="1189566"/>
              <a:ext cx="0" cy="170366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90EAF6E1-2525-AF85-8465-EB2601E5B2A1}"/>
                </a:ext>
              </a:extLst>
            </p:cNvPr>
            <p:cNvGrpSpPr/>
            <p:nvPr/>
          </p:nvGrpSpPr>
          <p:grpSpPr>
            <a:xfrm>
              <a:off x="5148212" y="3012669"/>
              <a:ext cx="548640" cy="548640"/>
              <a:chOff x="5190742" y="2600433"/>
              <a:chExt cx="548640" cy="548640"/>
            </a:xfrm>
          </p:grpSpPr>
          <p:sp>
            <p:nvSpPr>
              <p:cNvPr id="172" name="Oval 171">
                <a:extLst>
                  <a:ext uri="{FF2B5EF4-FFF2-40B4-BE49-F238E27FC236}">
                    <a16:creationId xmlns:a16="http://schemas.microsoft.com/office/drawing/2014/main" id="{13CA5733-D3AB-43D6-3F25-AC54C5FFC114}"/>
                  </a:ext>
                </a:extLst>
              </p:cNvPr>
              <p:cNvSpPr/>
              <p:nvPr/>
            </p:nvSpPr>
            <p:spPr>
              <a:xfrm>
                <a:off x="5190742" y="2600433"/>
                <a:ext cx="548640" cy="548640"/>
              </a:xfrm>
              <a:prstGeom prst="ellips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Chevron 62">
                <a:extLst>
                  <a:ext uri="{FF2B5EF4-FFF2-40B4-BE49-F238E27FC236}">
                    <a16:creationId xmlns:a16="http://schemas.microsoft.com/office/drawing/2014/main" id="{86B53D31-6F55-D3F9-FC3D-6DD2DCA93569}"/>
                  </a:ext>
                </a:extLst>
              </p:cNvPr>
              <p:cNvSpPr/>
              <p:nvPr/>
            </p:nvSpPr>
            <p:spPr>
              <a:xfrm>
                <a:off x="5331247" y="2707484"/>
                <a:ext cx="267630" cy="3122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71" name="Straight Connector 170">
              <a:extLst>
                <a:ext uri="{FF2B5EF4-FFF2-40B4-BE49-F238E27FC236}">
                  <a16:creationId xmlns:a16="http://schemas.microsoft.com/office/drawing/2014/main" id="{7F296BA7-F4D2-D91F-4F35-6B194ABC82E9}"/>
                </a:ext>
              </a:extLst>
            </p:cNvPr>
            <p:cNvCxnSpPr>
              <a:cxnSpLocks/>
            </p:cNvCxnSpPr>
            <p:nvPr/>
          </p:nvCxnSpPr>
          <p:spPr>
            <a:xfrm>
              <a:off x="5406726" y="3713604"/>
              <a:ext cx="0" cy="193627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 name="Star: 32 Points 2">
            <a:extLst>
              <a:ext uri="{FF2B5EF4-FFF2-40B4-BE49-F238E27FC236}">
                <a16:creationId xmlns:a16="http://schemas.microsoft.com/office/drawing/2014/main" id="{4C6332FC-A0A4-5D1A-8D4E-15057524BDB5}"/>
              </a:ext>
            </a:extLst>
          </p:cNvPr>
          <p:cNvSpPr/>
          <p:nvPr/>
        </p:nvSpPr>
        <p:spPr>
          <a:xfrm>
            <a:off x="2200444" y="4357310"/>
            <a:ext cx="2407730" cy="1590903"/>
          </a:xfrm>
          <a:prstGeom prst="star32">
            <a:avLst>
              <a:gd name="adj" fmla="val 45074"/>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Systems are similar</a:t>
            </a:r>
          </a:p>
        </p:txBody>
      </p:sp>
      <p:sp>
        <p:nvSpPr>
          <p:cNvPr id="5" name="Star: 32 Points 4">
            <a:extLst>
              <a:ext uri="{FF2B5EF4-FFF2-40B4-BE49-F238E27FC236}">
                <a16:creationId xmlns:a16="http://schemas.microsoft.com/office/drawing/2014/main" id="{91140840-CAD9-9423-8BEC-6109DCB19BF7}"/>
              </a:ext>
            </a:extLst>
          </p:cNvPr>
          <p:cNvSpPr/>
          <p:nvPr/>
        </p:nvSpPr>
        <p:spPr>
          <a:xfrm>
            <a:off x="7206996" y="1394325"/>
            <a:ext cx="2407730" cy="1590903"/>
          </a:xfrm>
          <a:prstGeom prst="star32">
            <a:avLst>
              <a:gd name="adj" fmla="val 45074"/>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Tasks are similar</a:t>
            </a:r>
          </a:p>
        </p:txBody>
      </p:sp>
      <p:sp>
        <p:nvSpPr>
          <p:cNvPr id="7" name="Star: 32 Points 6">
            <a:extLst>
              <a:ext uri="{FF2B5EF4-FFF2-40B4-BE49-F238E27FC236}">
                <a16:creationId xmlns:a16="http://schemas.microsoft.com/office/drawing/2014/main" id="{69FE44BC-CEB0-2C0C-B02A-D8635910A1B9}"/>
              </a:ext>
            </a:extLst>
          </p:cNvPr>
          <p:cNvSpPr/>
          <p:nvPr/>
        </p:nvSpPr>
        <p:spPr>
          <a:xfrm>
            <a:off x="5327119" y="3070560"/>
            <a:ext cx="3927065" cy="2831995"/>
          </a:xfrm>
          <a:prstGeom prst="star32">
            <a:avLst>
              <a:gd name="adj" fmla="val 45074"/>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How do we quantify this similarity?</a:t>
            </a:r>
          </a:p>
        </p:txBody>
      </p:sp>
    </p:spTree>
    <p:extLst>
      <p:ext uri="{BB962C8B-B14F-4D97-AF65-F5344CB8AC3E}">
        <p14:creationId xmlns:p14="http://schemas.microsoft.com/office/powerpoint/2010/main" val="320699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26E79-3AAF-DE29-0A86-929030E85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4A6743-DEAD-42C7-718E-EB967BBE947F}"/>
              </a:ext>
            </a:extLst>
          </p:cNvPr>
          <p:cNvSpPr>
            <a:spLocks noGrp="1"/>
          </p:cNvSpPr>
          <p:nvPr>
            <p:ph type="title"/>
          </p:nvPr>
        </p:nvSpPr>
        <p:spPr/>
        <p:txBody>
          <a:bodyPr/>
          <a:lstStyle/>
          <a:p>
            <a:r>
              <a:rPr lang="en-US" dirty="0"/>
              <a:t>Example: </a:t>
            </a:r>
            <a:r>
              <a:rPr lang="en-US" dirty="0" err="1"/>
              <a:t>TCLab</a:t>
            </a:r>
            <a:r>
              <a:rPr lang="en-US" dirty="0"/>
              <a:t> Sim2Real</a:t>
            </a:r>
          </a:p>
        </p:txBody>
      </p:sp>
      <p:sp>
        <p:nvSpPr>
          <p:cNvPr id="4" name="Slide Number Placeholder 3">
            <a:extLst>
              <a:ext uri="{FF2B5EF4-FFF2-40B4-BE49-F238E27FC236}">
                <a16:creationId xmlns:a16="http://schemas.microsoft.com/office/drawing/2014/main" id="{FA6BFF18-1529-CB89-B301-022C4692C9AD}"/>
              </a:ext>
            </a:extLst>
          </p:cNvPr>
          <p:cNvSpPr>
            <a:spLocks noGrp="1"/>
          </p:cNvSpPr>
          <p:nvPr>
            <p:ph type="sldNum" sz="quarter" idx="12"/>
          </p:nvPr>
        </p:nvSpPr>
        <p:spPr/>
        <p:txBody>
          <a:bodyPr/>
          <a:lstStyle/>
          <a:p>
            <a:fld id="{1007560D-C660-4FEE-81F4-7F597AF5B804}" type="slidenum">
              <a:rPr lang="en-US" smtClean="0"/>
              <a:t>34</a:t>
            </a:fld>
            <a:endParaRPr lang="en-US" dirty="0"/>
          </a:p>
        </p:txBody>
      </p:sp>
      <p:sp>
        <p:nvSpPr>
          <p:cNvPr id="8" name="Rectangle 2">
            <a:extLst>
              <a:ext uri="{FF2B5EF4-FFF2-40B4-BE49-F238E27FC236}">
                <a16:creationId xmlns:a16="http://schemas.microsoft.com/office/drawing/2014/main" id="{73007D10-A96C-B237-FA9C-CCD7B10EDC5F}"/>
              </a:ext>
            </a:extLst>
          </p:cNvPr>
          <p:cNvSpPr>
            <a:spLocks noChangeArrowheads="1"/>
          </p:cNvSpPr>
          <p:nvPr/>
        </p:nvSpPr>
        <p:spPr bwMode="auto">
          <a:xfrm rot="10800000" flipV="1">
            <a:off x="-32871" y="5964468"/>
            <a:ext cx="12224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[1] Kumar, P., &amp; Rawlings, J. B. (2023). Structured nonlinear process modeling using neural networks and application to economic optimization. </a:t>
            </a:r>
            <a:r>
              <a:rPr kumimoji="0" lang="en-US" altLang="en-US" sz="1400" b="0" i="1" u="none" strike="noStrike" cap="none" normalizeH="0" baseline="0" dirty="0">
                <a:ln>
                  <a:noFill/>
                </a:ln>
                <a:solidFill>
                  <a:schemeClr val="tx1"/>
                </a:solidFill>
                <a:effectLst/>
              </a:rPr>
              <a:t>Computers and Chemical Engineering</a:t>
            </a:r>
            <a:r>
              <a:rPr kumimoji="0" lang="en-US" altLang="en-US" sz="1400" b="0" i="0" u="none" strike="noStrike" cap="none" normalizeH="0" baseline="0" dirty="0">
                <a:ln>
                  <a:noFill/>
                </a:ln>
                <a:solidFill>
                  <a:schemeClr val="tx1"/>
                </a:solidFill>
                <a:effectLst/>
              </a:rPr>
              <a:t>, </a:t>
            </a:r>
            <a:r>
              <a:rPr kumimoji="0" lang="en-US" altLang="en-US" sz="1400" b="0" i="1" u="none" strike="noStrike" cap="none" normalizeH="0" baseline="0" dirty="0">
                <a:ln>
                  <a:noFill/>
                </a:ln>
                <a:solidFill>
                  <a:schemeClr val="tx1"/>
                </a:solidFill>
                <a:effectLst/>
              </a:rPr>
              <a:t>177</a:t>
            </a:r>
            <a:r>
              <a:rPr kumimoji="0" lang="en-US" altLang="en-US" sz="1400" b="0" i="0" u="none" strike="noStrike" cap="none" normalizeH="0" baseline="0" dirty="0">
                <a:ln>
                  <a:noFill/>
                </a:ln>
                <a:solidFill>
                  <a:schemeClr val="tx1"/>
                </a:solidFill>
                <a:effectLst/>
              </a:rPr>
              <a:t>. https://doi.org/10.1016/j.compchemeng.2023.108314</a:t>
            </a:r>
          </a:p>
        </p:txBody>
      </p:sp>
      <p:sp>
        <p:nvSpPr>
          <p:cNvPr id="22" name="Rectangle 21">
            <a:extLst>
              <a:ext uri="{FF2B5EF4-FFF2-40B4-BE49-F238E27FC236}">
                <a16:creationId xmlns:a16="http://schemas.microsoft.com/office/drawing/2014/main" id="{9D18CD76-12E0-11C0-A2EB-3BF8ECF2C716}"/>
              </a:ext>
            </a:extLst>
          </p:cNvPr>
          <p:cNvSpPr/>
          <p:nvPr/>
        </p:nvSpPr>
        <p:spPr>
          <a:xfrm>
            <a:off x="7480150" y="3824602"/>
            <a:ext cx="3234179" cy="1792541"/>
          </a:xfrm>
          <a:prstGeom prst="rect">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Use a 2-layer Neural ODE</a:t>
            </a:r>
          </a:p>
          <a:p>
            <a:pPr marL="342900" indent="-342900">
              <a:buFont typeface="Arial" panose="020B0604020202020204" pitchFamily="34" charset="0"/>
              <a:buChar char="•"/>
            </a:pPr>
            <a:r>
              <a:rPr lang="en-US" sz="2000" dirty="0"/>
              <a:t>16 neurons each layer</a:t>
            </a:r>
          </a:p>
          <a:p>
            <a:pPr marL="342900" indent="-342900">
              <a:buFont typeface="Arial" panose="020B0604020202020204" pitchFamily="34" charset="0"/>
              <a:buChar char="•"/>
            </a:pPr>
            <a:r>
              <a:rPr lang="en-US" sz="2000" dirty="0"/>
              <a:t>Sigmoid activation</a:t>
            </a:r>
          </a:p>
          <a:p>
            <a:pPr marL="342900" indent="-342900">
              <a:buFont typeface="Arial" panose="020B0604020202020204" pitchFamily="34" charset="0"/>
              <a:buChar char="•"/>
            </a:pPr>
            <a:r>
              <a:rPr lang="en-US" sz="2000" dirty="0"/>
              <a:t>419 trainable parameters </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E835B50-1A1D-7CFF-7D29-DF9E459E607B}"/>
                  </a:ext>
                </a:extLst>
              </p:cNvPr>
              <p:cNvSpPr txBox="1"/>
              <p:nvPr/>
            </p:nvSpPr>
            <p:spPr>
              <a:xfrm>
                <a:off x="8606672" y="195116"/>
                <a:ext cx="3073138" cy="679269"/>
              </a:xfrm>
              <a:prstGeom prst="rect">
                <a:avLst/>
              </a:prstGeom>
            </p:spPr>
            <p:txBody>
              <a:bodyPr vert="horz" wrap="square" lIns="91440" tIns="45720" rIns="91440" bIns="45720" rtlCol="0">
                <a:noAutofit/>
              </a:bodyPr>
              <a:lstStyle/>
              <a:p>
                <a:r>
                  <a:rPr lang="en-US" sz="1400" b="1" dirty="0"/>
                  <a:t>Given:</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U</m:t>
                        </m:r>
                      </m:e>
                      <m:sub>
                        <m:r>
                          <a:rPr lang="en-US" sz="1400" b="0" i="0" smtClean="0">
                            <a:latin typeface="Cambria Math" panose="02040503050406030204" pitchFamily="18" charset="0"/>
                          </a:rPr>
                          <m:t>0,…,59</m:t>
                        </m:r>
                      </m:sub>
                    </m:sSub>
                  </m:oMath>
                </a14:m>
                <a:endParaRPr lang="en-US" sz="1400" dirty="0"/>
              </a:p>
              <a:p>
                <a:r>
                  <a:rPr lang="en-US" sz="1400" b="1" dirty="0"/>
                  <a:t>Predict:</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60</m:t>
                        </m:r>
                      </m:sub>
                    </m:sSub>
                  </m:oMath>
                </a14:m>
                <a:endParaRPr lang="en-US" sz="1400" dirty="0"/>
              </a:p>
              <a:p>
                <a:r>
                  <a:rPr lang="en-US" sz="1400" b="1" dirty="0" err="1"/>
                  <a:t>Source→Target</a:t>
                </a:r>
                <a:r>
                  <a:rPr lang="en-US" sz="1400" b="1" dirty="0"/>
                  <a:t>:</a:t>
                </a:r>
                <a:r>
                  <a:rPr lang="en-US" sz="1400" dirty="0"/>
                  <a:t> Simulated to real</a:t>
                </a:r>
                <a:endParaRPr lang="en-US" sz="1400" b="1" dirty="0"/>
              </a:p>
            </p:txBody>
          </p:sp>
        </mc:Choice>
        <mc:Fallback xmlns="">
          <p:sp>
            <p:nvSpPr>
              <p:cNvPr id="25" name="TextBox 24">
                <a:extLst>
                  <a:ext uri="{FF2B5EF4-FFF2-40B4-BE49-F238E27FC236}">
                    <a16:creationId xmlns:a16="http://schemas.microsoft.com/office/drawing/2014/main" id="{0E835B50-1A1D-7CFF-7D29-DF9E459E607B}"/>
                  </a:ext>
                </a:extLst>
              </p:cNvPr>
              <p:cNvSpPr txBox="1">
                <a:spLocks noRot="1" noChangeAspect="1" noMove="1" noResize="1" noEditPoints="1" noAdjustHandles="1" noChangeArrowheads="1" noChangeShapeType="1" noTextEdit="1"/>
              </p:cNvSpPr>
              <p:nvPr/>
            </p:nvSpPr>
            <p:spPr>
              <a:xfrm>
                <a:off x="8606672" y="195116"/>
                <a:ext cx="3073138" cy="679269"/>
              </a:xfrm>
              <a:prstGeom prst="rect">
                <a:avLst/>
              </a:prstGeom>
              <a:blipFill>
                <a:blip r:embed="rId2"/>
                <a:stretch>
                  <a:fillRect l="-595" t="-901" b="-1982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57567B9-313D-8B4D-52AF-2ADE5E5AB28C}"/>
              </a:ext>
            </a:extLst>
          </p:cNvPr>
          <p:cNvSpPr txBox="1"/>
          <p:nvPr/>
        </p:nvSpPr>
        <p:spPr>
          <a:xfrm>
            <a:off x="93767" y="3905265"/>
            <a:ext cx="5555362" cy="1631216"/>
          </a:xfrm>
          <a:prstGeom prst="rect">
            <a:avLst/>
          </a:prstGeom>
          <a:noFill/>
        </p:spPr>
        <p:txBody>
          <a:bodyPr wrap="square" rtlCol="0">
            <a:spAutoFit/>
          </a:bodyPr>
          <a:lstStyle/>
          <a:p>
            <a:r>
              <a:rPr lang="en-US" sz="2000" b="1" dirty="0"/>
              <a:t>Source System</a:t>
            </a:r>
            <a:endParaRPr lang="en-US" sz="2000" dirty="0"/>
          </a:p>
          <a:p>
            <a:r>
              <a:rPr lang="en-US" sz="2000" dirty="0"/>
              <a:t>1 year of simulated measurements</a:t>
            </a:r>
          </a:p>
          <a:p>
            <a:r>
              <a:rPr lang="en-US" sz="2000" b="1" dirty="0"/>
              <a:t>Target System</a:t>
            </a:r>
          </a:p>
          <a:p>
            <a:r>
              <a:rPr lang="en-US" sz="2000" dirty="0"/>
              <a:t>30 hours of real measurements</a:t>
            </a:r>
          </a:p>
          <a:p>
            <a:r>
              <a:rPr lang="en-US" sz="2000" dirty="0"/>
              <a:t>One day of training data, evaluated on 363 days</a:t>
            </a:r>
          </a:p>
        </p:txBody>
      </p:sp>
      <p:sp>
        <p:nvSpPr>
          <p:cNvPr id="10" name="TextBox 9">
            <a:extLst>
              <a:ext uri="{FF2B5EF4-FFF2-40B4-BE49-F238E27FC236}">
                <a16:creationId xmlns:a16="http://schemas.microsoft.com/office/drawing/2014/main" id="{FE820F89-75D2-4E5E-7C0C-64417D951219}"/>
              </a:ext>
            </a:extLst>
          </p:cNvPr>
          <p:cNvSpPr txBox="1"/>
          <p:nvPr/>
        </p:nvSpPr>
        <p:spPr>
          <a:xfrm>
            <a:off x="6778300" y="4121879"/>
            <a:ext cx="1800091" cy="400110"/>
          </a:xfrm>
          <a:prstGeom prst="rect">
            <a:avLst/>
          </a:prstGeom>
          <a:noFill/>
        </p:spPr>
        <p:txBody>
          <a:bodyPr wrap="square" rtlCol="0">
            <a:spAutoFit/>
          </a:bodyPr>
          <a:lstStyle/>
          <a:p>
            <a:pPr algn="ctr"/>
            <a:r>
              <a:rPr lang="en-US" sz="2000" dirty="0"/>
              <a:t> </a:t>
            </a:r>
          </a:p>
        </p:txBody>
      </p:sp>
      <p:pic>
        <p:nvPicPr>
          <p:cNvPr id="1028" name="Picture 4">
            <a:extLst>
              <a:ext uri="{FF2B5EF4-FFF2-40B4-BE49-F238E27FC236}">
                <a16:creationId xmlns:a16="http://schemas.microsoft.com/office/drawing/2014/main" id="{12E4D1CA-DD76-CF71-E184-574A3A1B6A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560" y="1305710"/>
            <a:ext cx="3703141" cy="23855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33E5788-5A70-3A46-116C-499909228B8C}"/>
              </a:ext>
            </a:extLst>
          </p:cNvPr>
          <p:cNvSpPr txBox="1"/>
          <p:nvPr/>
        </p:nvSpPr>
        <p:spPr>
          <a:xfrm>
            <a:off x="8080309" y="2032967"/>
            <a:ext cx="2090057" cy="679268"/>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dirty="0"/>
              <a:t>Equations here</a:t>
            </a:r>
          </a:p>
        </p:txBody>
      </p:sp>
    </p:spTree>
    <p:extLst>
      <p:ext uri="{BB962C8B-B14F-4D97-AF65-F5344CB8AC3E}">
        <p14:creationId xmlns:p14="http://schemas.microsoft.com/office/powerpoint/2010/main" val="435498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0F9EF3-F61E-8E3A-C106-8CCE450AA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8F8B09-63E5-645D-F75D-2022DC01B3D1}"/>
              </a:ext>
            </a:extLst>
          </p:cNvPr>
          <p:cNvSpPr>
            <a:spLocks noGrp="1"/>
          </p:cNvSpPr>
          <p:nvPr>
            <p:ph type="title"/>
          </p:nvPr>
        </p:nvSpPr>
        <p:spPr/>
        <p:txBody>
          <a:bodyPr/>
          <a:lstStyle/>
          <a:p>
            <a:r>
              <a:rPr lang="en-US" dirty="0"/>
              <a:t>Example: </a:t>
            </a:r>
            <a:r>
              <a:rPr lang="en-US" dirty="0" err="1"/>
              <a:t>TCLab</a:t>
            </a:r>
            <a:r>
              <a:rPr lang="en-US" dirty="0"/>
              <a:t> Sim2Real</a:t>
            </a:r>
          </a:p>
        </p:txBody>
      </p:sp>
      <p:sp>
        <p:nvSpPr>
          <p:cNvPr id="4" name="Slide Number Placeholder 3">
            <a:extLst>
              <a:ext uri="{FF2B5EF4-FFF2-40B4-BE49-F238E27FC236}">
                <a16:creationId xmlns:a16="http://schemas.microsoft.com/office/drawing/2014/main" id="{CBB962FA-EF71-E9A3-555F-6CEF2094C940}"/>
              </a:ext>
            </a:extLst>
          </p:cNvPr>
          <p:cNvSpPr>
            <a:spLocks noGrp="1"/>
          </p:cNvSpPr>
          <p:nvPr>
            <p:ph type="sldNum" sz="quarter" idx="12"/>
          </p:nvPr>
        </p:nvSpPr>
        <p:spPr/>
        <p:txBody>
          <a:bodyPr/>
          <a:lstStyle/>
          <a:p>
            <a:fld id="{1007560D-C660-4FEE-81F4-7F597AF5B804}" type="slidenum">
              <a:rPr lang="en-US" smtClean="0"/>
              <a:t>35</a:t>
            </a:fld>
            <a:endParaRPr lang="en-US" dirty="0"/>
          </a:p>
        </p:txBody>
      </p:sp>
      <p:sp>
        <p:nvSpPr>
          <p:cNvPr id="8" name="Rectangle 2">
            <a:extLst>
              <a:ext uri="{FF2B5EF4-FFF2-40B4-BE49-F238E27FC236}">
                <a16:creationId xmlns:a16="http://schemas.microsoft.com/office/drawing/2014/main" id="{6D94FB62-F04B-10DD-2F52-654654DB1137}"/>
              </a:ext>
            </a:extLst>
          </p:cNvPr>
          <p:cNvSpPr>
            <a:spLocks noChangeArrowheads="1"/>
          </p:cNvSpPr>
          <p:nvPr/>
        </p:nvSpPr>
        <p:spPr bwMode="auto">
          <a:xfrm rot="10800000" flipV="1">
            <a:off x="-32871" y="5964468"/>
            <a:ext cx="12224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[1] Kumar, P., &amp; Rawlings, J. B. (2023). Structured nonlinear process modeling using neural networks and application to economic optimization. </a:t>
            </a:r>
            <a:r>
              <a:rPr kumimoji="0" lang="en-US" altLang="en-US" sz="1400" b="0" i="1" u="none" strike="noStrike" cap="none" normalizeH="0" baseline="0" dirty="0">
                <a:ln>
                  <a:noFill/>
                </a:ln>
                <a:solidFill>
                  <a:schemeClr val="tx1"/>
                </a:solidFill>
                <a:effectLst/>
              </a:rPr>
              <a:t>Computers and Chemical Engineering</a:t>
            </a:r>
            <a:r>
              <a:rPr kumimoji="0" lang="en-US" altLang="en-US" sz="1400" b="0" i="0" u="none" strike="noStrike" cap="none" normalizeH="0" baseline="0" dirty="0">
                <a:ln>
                  <a:noFill/>
                </a:ln>
                <a:solidFill>
                  <a:schemeClr val="tx1"/>
                </a:solidFill>
                <a:effectLst/>
              </a:rPr>
              <a:t>, </a:t>
            </a:r>
            <a:r>
              <a:rPr kumimoji="0" lang="en-US" altLang="en-US" sz="1400" b="0" i="1" u="none" strike="noStrike" cap="none" normalizeH="0" baseline="0" dirty="0">
                <a:ln>
                  <a:noFill/>
                </a:ln>
                <a:solidFill>
                  <a:schemeClr val="tx1"/>
                </a:solidFill>
                <a:effectLst/>
              </a:rPr>
              <a:t>177</a:t>
            </a:r>
            <a:r>
              <a:rPr kumimoji="0" lang="en-US" altLang="en-US" sz="1400" b="0" i="0" u="none" strike="noStrike" cap="none" normalizeH="0" baseline="0" dirty="0">
                <a:ln>
                  <a:noFill/>
                </a:ln>
                <a:solidFill>
                  <a:schemeClr val="tx1"/>
                </a:solidFill>
                <a:effectLst/>
              </a:rPr>
              <a:t>. https://doi.org/10.1016/j.compchemeng.2023.108314</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512542D-B2DC-EFCD-D7A8-D8A0F8F213CC}"/>
                  </a:ext>
                </a:extLst>
              </p:cNvPr>
              <p:cNvSpPr txBox="1"/>
              <p:nvPr/>
            </p:nvSpPr>
            <p:spPr>
              <a:xfrm>
                <a:off x="8606672" y="195116"/>
                <a:ext cx="3073138" cy="679269"/>
              </a:xfrm>
              <a:prstGeom prst="rect">
                <a:avLst/>
              </a:prstGeom>
            </p:spPr>
            <p:txBody>
              <a:bodyPr vert="horz" wrap="square" lIns="91440" tIns="45720" rIns="91440" bIns="45720" rtlCol="0">
                <a:noAutofit/>
              </a:bodyPr>
              <a:lstStyle/>
              <a:p>
                <a:r>
                  <a:rPr lang="en-US" sz="1400" b="1" dirty="0"/>
                  <a:t>Given:</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U</m:t>
                        </m:r>
                      </m:e>
                      <m:sub>
                        <m:r>
                          <a:rPr lang="en-US" sz="1400" b="0" i="0" smtClean="0">
                            <a:latin typeface="Cambria Math" panose="02040503050406030204" pitchFamily="18" charset="0"/>
                          </a:rPr>
                          <m:t>0,…,59</m:t>
                        </m:r>
                      </m:sub>
                    </m:sSub>
                  </m:oMath>
                </a14:m>
                <a:endParaRPr lang="en-US" sz="1400" dirty="0"/>
              </a:p>
              <a:p>
                <a:r>
                  <a:rPr lang="en-US" sz="1400" b="1" dirty="0"/>
                  <a:t>Predict:</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60</m:t>
                        </m:r>
                      </m:sub>
                    </m:sSub>
                  </m:oMath>
                </a14:m>
                <a:endParaRPr lang="en-US" sz="1400" dirty="0"/>
              </a:p>
              <a:p>
                <a:r>
                  <a:rPr lang="en-US" sz="1400" b="1" dirty="0" err="1"/>
                  <a:t>Source→Target</a:t>
                </a:r>
                <a:r>
                  <a:rPr lang="en-US" sz="1400" b="1" dirty="0"/>
                  <a:t>:</a:t>
                </a:r>
                <a:r>
                  <a:rPr lang="en-US" sz="1400" dirty="0"/>
                  <a:t> Simulated to real</a:t>
                </a:r>
                <a:endParaRPr lang="en-US" sz="1400" b="1" dirty="0"/>
              </a:p>
            </p:txBody>
          </p:sp>
        </mc:Choice>
        <mc:Fallback xmlns="">
          <p:sp>
            <p:nvSpPr>
              <p:cNvPr id="25" name="TextBox 24">
                <a:extLst>
                  <a:ext uri="{FF2B5EF4-FFF2-40B4-BE49-F238E27FC236}">
                    <a16:creationId xmlns:a16="http://schemas.microsoft.com/office/drawing/2014/main" id="{A512542D-B2DC-EFCD-D7A8-D8A0F8F213CC}"/>
                  </a:ext>
                </a:extLst>
              </p:cNvPr>
              <p:cNvSpPr txBox="1">
                <a:spLocks noRot="1" noChangeAspect="1" noMove="1" noResize="1" noEditPoints="1" noAdjustHandles="1" noChangeArrowheads="1" noChangeShapeType="1" noTextEdit="1"/>
              </p:cNvSpPr>
              <p:nvPr/>
            </p:nvSpPr>
            <p:spPr>
              <a:xfrm>
                <a:off x="8606672" y="195116"/>
                <a:ext cx="3073138" cy="679269"/>
              </a:xfrm>
              <a:prstGeom prst="rect">
                <a:avLst/>
              </a:prstGeom>
              <a:blipFill>
                <a:blip r:embed="rId2"/>
                <a:stretch>
                  <a:fillRect l="-595" t="-901" b="-1982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C14CE780-E749-832A-D649-FCBA0BA57A62}"/>
              </a:ext>
            </a:extLst>
          </p:cNvPr>
          <p:cNvSpPr txBox="1"/>
          <p:nvPr/>
        </p:nvSpPr>
        <p:spPr>
          <a:xfrm>
            <a:off x="93767" y="3905265"/>
            <a:ext cx="5555362" cy="1631216"/>
          </a:xfrm>
          <a:prstGeom prst="rect">
            <a:avLst/>
          </a:prstGeom>
          <a:noFill/>
        </p:spPr>
        <p:txBody>
          <a:bodyPr wrap="square" rtlCol="0">
            <a:spAutoFit/>
          </a:bodyPr>
          <a:lstStyle/>
          <a:p>
            <a:r>
              <a:rPr lang="en-US" sz="2000" b="1" dirty="0"/>
              <a:t>Source System</a:t>
            </a:r>
            <a:endParaRPr lang="en-US" sz="2000" dirty="0"/>
          </a:p>
          <a:p>
            <a:r>
              <a:rPr lang="en-US" sz="2000" dirty="0"/>
              <a:t>1 year of simulated measurements</a:t>
            </a:r>
          </a:p>
          <a:p>
            <a:r>
              <a:rPr lang="en-US" sz="2000" b="1" dirty="0"/>
              <a:t>Target System</a:t>
            </a:r>
          </a:p>
          <a:p>
            <a:r>
              <a:rPr lang="en-US" sz="2000" dirty="0"/>
              <a:t>30 hours of real measurements</a:t>
            </a:r>
          </a:p>
          <a:p>
            <a:r>
              <a:rPr lang="en-US" sz="2000" dirty="0"/>
              <a:t>One day of training data, evaluated on 363 days</a:t>
            </a:r>
          </a:p>
        </p:txBody>
      </p:sp>
      <p:sp>
        <p:nvSpPr>
          <p:cNvPr id="10" name="TextBox 9">
            <a:extLst>
              <a:ext uri="{FF2B5EF4-FFF2-40B4-BE49-F238E27FC236}">
                <a16:creationId xmlns:a16="http://schemas.microsoft.com/office/drawing/2014/main" id="{2AB8831F-2601-E0D1-2287-441B63F33164}"/>
              </a:ext>
            </a:extLst>
          </p:cNvPr>
          <p:cNvSpPr txBox="1"/>
          <p:nvPr/>
        </p:nvSpPr>
        <p:spPr>
          <a:xfrm>
            <a:off x="6778300" y="4121879"/>
            <a:ext cx="1800091" cy="400110"/>
          </a:xfrm>
          <a:prstGeom prst="rect">
            <a:avLst/>
          </a:prstGeom>
          <a:noFill/>
        </p:spPr>
        <p:txBody>
          <a:bodyPr wrap="square" rtlCol="0">
            <a:spAutoFit/>
          </a:bodyPr>
          <a:lstStyle/>
          <a:p>
            <a:pPr algn="ctr"/>
            <a:r>
              <a:rPr lang="en-US" sz="2000" dirty="0"/>
              <a:t> </a:t>
            </a:r>
          </a:p>
        </p:txBody>
      </p:sp>
      <p:pic>
        <p:nvPicPr>
          <p:cNvPr id="1028" name="Picture 4">
            <a:extLst>
              <a:ext uri="{FF2B5EF4-FFF2-40B4-BE49-F238E27FC236}">
                <a16:creationId xmlns:a16="http://schemas.microsoft.com/office/drawing/2014/main" id="{69C068BF-94DB-B9D3-8657-F484D6C0F4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560" y="1305710"/>
            <a:ext cx="3703141" cy="23855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1CCC015-FD37-6765-3D9C-96E7D62D1D90}"/>
              </a:ext>
            </a:extLst>
          </p:cNvPr>
          <p:cNvPicPr>
            <a:picLocks noChangeAspect="1"/>
          </p:cNvPicPr>
          <p:nvPr/>
        </p:nvPicPr>
        <p:blipFill>
          <a:blip r:embed="rId4"/>
          <a:stretch>
            <a:fillRect/>
          </a:stretch>
        </p:blipFill>
        <p:spPr>
          <a:xfrm>
            <a:off x="5403334" y="1601652"/>
            <a:ext cx="6617603" cy="3119638"/>
          </a:xfrm>
          <a:prstGeom prst="rect">
            <a:avLst/>
          </a:prstGeom>
        </p:spPr>
      </p:pic>
    </p:spTree>
    <p:extLst>
      <p:ext uri="{BB962C8B-B14F-4D97-AF65-F5344CB8AC3E}">
        <p14:creationId xmlns:p14="http://schemas.microsoft.com/office/powerpoint/2010/main" val="2713198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146BB1-3705-E54D-4A6C-4A87E25880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8E94A-E83B-FAA0-7704-5D9BE5DFE926}"/>
              </a:ext>
            </a:extLst>
          </p:cNvPr>
          <p:cNvSpPr>
            <a:spLocks noGrp="1"/>
          </p:cNvSpPr>
          <p:nvPr>
            <p:ph type="title"/>
          </p:nvPr>
        </p:nvSpPr>
        <p:spPr/>
        <p:txBody>
          <a:bodyPr/>
          <a:lstStyle/>
          <a:p>
            <a:r>
              <a:rPr lang="en-US" dirty="0"/>
              <a:t>Example: </a:t>
            </a:r>
            <a:r>
              <a:rPr lang="en-US" dirty="0" err="1"/>
              <a:t>TCLab</a:t>
            </a:r>
            <a:r>
              <a:rPr lang="en-US" dirty="0"/>
              <a:t> Sim2Real</a:t>
            </a:r>
          </a:p>
        </p:txBody>
      </p:sp>
      <p:sp>
        <p:nvSpPr>
          <p:cNvPr id="4" name="Slide Number Placeholder 3">
            <a:extLst>
              <a:ext uri="{FF2B5EF4-FFF2-40B4-BE49-F238E27FC236}">
                <a16:creationId xmlns:a16="http://schemas.microsoft.com/office/drawing/2014/main" id="{1377922F-268A-2D7A-EF28-E83F71867765}"/>
              </a:ext>
            </a:extLst>
          </p:cNvPr>
          <p:cNvSpPr>
            <a:spLocks noGrp="1"/>
          </p:cNvSpPr>
          <p:nvPr>
            <p:ph type="sldNum" sz="quarter" idx="12"/>
          </p:nvPr>
        </p:nvSpPr>
        <p:spPr/>
        <p:txBody>
          <a:bodyPr/>
          <a:lstStyle/>
          <a:p>
            <a:fld id="{1007560D-C660-4FEE-81F4-7F597AF5B804}" type="slidenum">
              <a:rPr lang="en-US" smtClean="0"/>
              <a:t>36</a:t>
            </a:fld>
            <a:endParaRPr lang="en-US" dirty="0"/>
          </a:p>
        </p:txBody>
      </p:sp>
      <p:sp>
        <p:nvSpPr>
          <p:cNvPr id="8" name="Rectangle 2">
            <a:extLst>
              <a:ext uri="{FF2B5EF4-FFF2-40B4-BE49-F238E27FC236}">
                <a16:creationId xmlns:a16="http://schemas.microsoft.com/office/drawing/2014/main" id="{ADBB92E1-607B-CFB8-341A-EFA71AB9D76F}"/>
              </a:ext>
            </a:extLst>
          </p:cNvPr>
          <p:cNvSpPr>
            <a:spLocks noChangeArrowheads="1"/>
          </p:cNvSpPr>
          <p:nvPr/>
        </p:nvSpPr>
        <p:spPr bwMode="auto">
          <a:xfrm rot="10800000" flipV="1">
            <a:off x="-32871" y="5964468"/>
            <a:ext cx="12224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[1] Kumar, P., &amp; Rawlings, J. B. (2023). Structured nonlinear process modeling using neural networks and application to economic optimization. </a:t>
            </a:r>
            <a:r>
              <a:rPr kumimoji="0" lang="en-US" altLang="en-US" sz="1400" b="0" i="1" u="none" strike="noStrike" cap="none" normalizeH="0" baseline="0" dirty="0">
                <a:ln>
                  <a:noFill/>
                </a:ln>
                <a:solidFill>
                  <a:schemeClr val="tx1"/>
                </a:solidFill>
                <a:effectLst/>
              </a:rPr>
              <a:t>Computers and Chemical Engineering</a:t>
            </a:r>
            <a:r>
              <a:rPr kumimoji="0" lang="en-US" altLang="en-US" sz="1400" b="0" i="0" u="none" strike="noStrike" cap="none" normalizeH="0" baseline="0" dirty="0">
                <a:ln>
                  <a:noFill/>
                </a:ln>
                <a:solidFill>
                  <a:schemeClr val="tx1"/>
                </a:solidFill>
                <a:effectLst/>
              </a:rPr>
              <a:t>, </a:t>
            </a:r>
            <a:r>
              <a:rPr kumimoji="0" lang="en-US" altLang="en-US" sz="1400" b="0" i="1" u="none" strike="noStrike" cap="none" normalizeH="0" baseline="0" dirty="0">
                <a:ln>
                  <a:noFill/>
                </a:ln>
                <a:solidFill>
                  <a:schemeClr val="tx1"/>
                </a:solidFill>
                <a:effectLst/>
              </a:rPr>
              <a:t>177</a:t>
            </a:r>
            <a:r>
              <a:rPr kumimoji="0" lang="en-US" altLang="en-US" sz="1400" b="0" i="0" u="none" strike="noStrike" cap="none" normalizeH="0" baseline="0" dirty="0">
                <a:ln>
                  <a:noFill/>
                </a:ln>
                <a:solidFill>
                  <a:schemeClr val="tx1"/>
                </a:solidFill>
                <a:effectLst/>
              </a:rPr>
              <a:t>. https://doi.org/10.1016/j.compchemeng.2023.108314</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E9DE866-A317-9060-7C7C-2F77B19A2254}"/>
                  </a:ext>
                </a:extLst>
              </p:cNvPr>
              <p:cNvSpPr txBox="1"/>
              <p:nvPr/>
            </p:nvSpPr>
            <p:spPr>
              <a:xfrm>
                <a:off x="8606672" y="195116"/>
                <a:ext cx="3073138" cy="679269"/>
              </a:xfrm>
              <a:prstGeom prst="rect">
                <a:avLst/>
              </a:prstGeom>
            </p:spPr>
            <p:txBody>
              <a:bodyPr vert="horz" wrap="square" lIns="91440" tIns="45720" rIns="91440" bIns="45720" rtlCol="0">
                <a:noAutofit/>
              </a:bodyPr>
              <a:lstStyle/>
              <a:p>
                <a:r>
                  <a:rPr lang="en-US" sz="1400" b="1" dirty="0"/>
                  <a:t>Given:</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U</m:t>
                        </m:r>
                      </m:e>
                      <m:sub>
                        <m:r>
                          <a:rPr lang="en-US" sz="1400" b="0" i="0" smtClean="0">
                            <a:latin typeface="Cambria Math" panose="02040503050406030204" pitchFamily="18" charset="0"/>
                          </a:rPr>
                          <m:t>0,…,59</m:t>
                        </m:r>
                      </m:sub>
                    </m:sSub>
                  </m:oMath>
                </a14:m>
                <a:endParaRPr lang="en-US" sz="1400" dirty="0"/>
              </a:p>
              <a:p>
                <a:r>
                  <a:rPr lang="en-US" sz="1400" b="1" dirty="0"/>
                  <a:t>Predict:</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60</m:t>
                        </m:r>
                      </m:sub>
                    </m:sSub>
                  </m:oMath>
                </a14:m>
                <a:endParaRPr lang="en-US" sz="1400" dirty="0"/>
              </a:p>
              <a:p>
                <a:r>
                  <a:rPr lang="en-US" sz="1400" b="1" dirty="0" err="1"/>
                  <a:t>Source→Target</a:t>
                </a:r>
                <a:r>
                  <a:rPr lang="en-US" sz="1400" b="1" dirty="0"/>
                  <a:t>:</a:t>
                </a:r>
                <a:r>
                  <a:rPr lang="en-US" sz="1400" dirty="0"/>
                  <a:t> Simulated to real</a:t>
                </a:r>
                <a:endParaRPr lang="en-US" sz="1400" b="1" dirty="0"/>
              </a:p>
            </p:txBody>
          </p:sp>
        </mc:Choice>
        <mc:Fallback xmlns="">
          <p:sp>
            <p:nvSpPr>
              <p:cNvPr id="25" name="TextBox 24">
                <a:extLst>
                  <a:ext uri="{FF2B5EF4-FFF2-40B4-BE49-F238E27FC236}">
                    <a16:creationId xmlns:a16="http://schemas.microsoft.com/office/drawing/2014/main" id="{BE9DE866-A317-9060-7C7C-2F77B19A2254}"/>
                  </a:ext>
                </a:extLst>
              </p:cNvPr>
              <p:cNvSpPr txBox="1">
                <a:spLocks noRot="1" noChangeAspect="1" noMove="1" noResize="1" noEditPoints="1" noAdjustHandles="1" noChangeArrowheads="1" noChangeShapeType="1" noTextEdit="1"/>
              </p:cNvSpPr>
              <p:nvPr/>
            </p:nvSpPr>
            <p:spPr>
              <a:xfrm>
                <a:off x="8606672" y="195116"/>
                <a:ext cx="3073138" cy="679269"/>
              </a:xfrm>
              <a:prstGeom prst="rect">
                <a:avLst/>
              </a:prstGeom>
              <a:blipFill>
                <a:blip r:embed="rId2"/>
                <a:stretch>
                  <a:fillRect l="-595" t="-901" b="-1982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441EFBF-DF4E-1BEC-7FE1-78412B34547B}"/>
              </a:ext>
            </a:extLst>
          </p:cNvPr>
          <p:cNvSpPr txBox="1"/>
          <p:nvPr/>
        </p:nvSpPr>
        <p:spPr>
          <a:xfrm>
            <a:off x="93767" y="3905265"/>
            <a:ext cx="5555362" cy="1631216"/>
          </a:xfrm>
          <a:prstGeom prst="rect">
            <a:avLst/>
          </a:prstGeom>
          <a:noFill/>
        </p:spPr>
        <p:txBody>
          <a:bodyPr wrap="square" rtlCol="0">
            <a:spAutoFit/>
          </a:bodyPr>
          <a:lstStyle/>
          <a:p>
            <a:r>
              <a:rPr lang="en-US" sz="2000" b="1" dirty="0"/>
              <a:t>Source System</a:t>
            </a:r>
            <a:endParaRPr lang="en-US" sz="2000" dirty="0"/>
          </a:p>
          <a:p>
            <a:r>
              <a:rPr lang="en-US" sz="2000" dirty="0"/>
              <a:t>1 year of simulated measurements</a:t>
            </a:r>
          </a:p>
          <a:p>
            <a:r>
              <a:rPr lang="en-US" sz="2000" b="1" dirty="0"/>
              <a:t>Target System</a:t>
            </a:r>
          </a:p>
          <a:p>
            <a:r>
              <a:rPr lang="en-US" sz="2000" dirty="0"/>
              <a:t>30 hours of real measurements</a:t>
            </a:r>
          </a:p>
          <a:p>
            <a:r>
              <a:rPr lang="en-US" sz="2000" dirty="0"/>
              <a:t>One day of training data, evaluated on 363 days</a:t>
            </a:r>
          </a:p>
        </p:txBody>
      </p:sp>
      <p:sp>
        <p:nvSpPr>
          <p:cNvPr id="10" name="TextBox 9">
            <a:extLst>
              <a:ext uri="{FF2B5EF4-FFF2-40B4-BE49-F238E27FC236}">
                <a16:creationId xmlns:a16="http://schemas.microsoft.com/office/drawing/2014/main" id="{BBA3EB5B-B9B1-E6B6-F1EE-01840065C621}"/>
              </a:ext>
            </a:extLst>
          </p:cNvPr>
          <p:cNvSpPr txBox="1"/>
          <p:nvPr/>
        </p:nvSpPr>
        <p:spPr>
          <a:xfrm>
            <a:off x="6778300" y="4121879"/>
            <a:ext cx="1800091" cy="400110"/>
          </a:xfrm>
          <a:prstGeom prst="rect">
            <a:avLst/>
          </a:prstGeom>
          <a:noFill/>
        </p:spPr>
        <p:txBody>
          <a:bodyPr wrap="square" rtlCol="0">
            <a:spAutoFit/>
          </a:bodyPr>
          <a:lstStyle/>
          <a:p>
            <a:pPr algn="ctr"/>
            <a:r>
              <a:rPr lang="en-US" sz="2000" dirty="0"/>
              <a:t> </a:t>
            </a:r>
          </a:p>
        </p:txBody>
      </p:sp>
      <p:pic>
        <p:nvPicPr>
          <p:cNvPr id="1028" name="Picture 4">
            <a:extLst>
              <a:ext uri="{FF2B5EF4-FFF2-40B4-BE49-F238E27FC236}">
                <a16:creationId xmlns:a16="http://schemas.microsoft.com/office/drawing/2014/main" id="{B1C522F8-0C3C-0209-89C9-0611448BD3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560" y="1305710"/>
            <a:ext cx="3703141" cy="23855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F26355-75E3-07C9-D04F-712F43274BCB}"/>
              </a:ext>
            </a:extLst>
          </p:cNvPr>
          <p:cNvPicPr>
            <a:picLocks noChangeAspect="1"/>
          </p:cNvPicPr>
          <p:nvPr/>
        </p:nvPicPr>
        <p:blipFill>
          <a:blip r:embed="rId4"/>
          <a:stretch>
            <a:fillRect/>
          </a:stretch>
        </p:blipFill>
        <p:spPr>
          <a:xfrm>
            <a:off x="5490530" y="1915321"/>
            <a:ext cx="6409110" cy="3027358"/>
          </a:xfrm>
          <a:prstGeom prst="rect">
            <a:avLst/>
          </a:prstGeom>
        </p:spPr>
      </p:pic>
      <p:sp>
        <p:nvSpPr>
          <p:cNvPr id="7" name="TextBox 6">
            <a:extLst>
              <a:ext uri="{FF2B5EF4-FFF2-40B4-BE49-F238E27FC236}">
                <a16:creationId xmlns:a16="http://schemas.microsoft.com/office/drawing/2014/main" id="{CD6A88C2-3074-2DCC-9147-7E6211D677F5}"/>
              </a:ext>
            </a:extLst>
          </p:cNvPr>
          <p:cNvSpPr txBox="1"/>
          <p:nvPr/>
        </p:nvSpPr>
        <p:spPr>
          <a:xfrm>
            <a:off x="6985968" y="1481448"/>
            <a:ext cx="3184846" cy="433873"/>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dirty="0"/>
              <a:t>Comparison of Source and Target</a:t>
            </a:r>
          </a:p>
        </p:txBody>
      </p:sp>
    </p:spTree>
    <p:extLst>
      <p:ext uri="{BB962C8B-B14F-4D97-AF65-F5344CB8AC3E}">
        <p14:creationId xmlns:p14="http://schemas.microsoft.com/office/powerpoint/2010/main" val="1241121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04CA5A-D4AB-72D2-36BE-7C3B38D47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0F6E8-E3F3-93AA-39C2-63CE80793E88}"/>
              </a:ext>
            </a:extLst>
          </p:cNvPr>
          <p:cNvSpPr>
            <a:spLocks noGrp="1"/>
          </p:cNvSpPr>
          <p:nvPr>
            <p:ph type="title"/>
          </p:nvPr>
        </p:nvSpPr>
        <p:spPr/>
        <p:txBody>
          <a:bodyPr/>
          <a:lstStyle/>
          <a:p>
            <a:r>
              <a:rPr lang="en-US" dirty="0"/>
              <a:t>Example: </a:t>
            </a:r>
            <a:r>
              <a:rPr lang="en-US" dirty="0" err="1"/>
              <a:t>TCLab</a:t>
            </a:r>
            <a:r>
              <a:rPr lang="en-US" dirty="0"/>
              <a:t> Sim2Real</a:t>
            </a:r>
          </a:p>
        </p:txBody>
      </p:sp>
      <p:sp>
        <p:nvSpPr>
          <p:cNvPr id="4" name="Slide Number Placeholder 3">
            <a:extLst>
              <a:ext uri="{FF2B5EF4-FFF2-40B4-BE49-F238E27FC236}">
                <a16:creationId xmlns:a16="http://schemas.microsoft.com/office/drawing/2014/main" id="{DDBEA7A7-F96B-F910-7005-5215A9E49001}"/>
              </a:ext>
            </a:extLst>
          </p:cNvPr>
          <p:cNvSpPr>
            <a:spLocks noGrp="1"/>
          </p:cNvSpPr>
          <p:nvPr>
            <p:ph type="sldNum" sz="quarter" idx="12"/>
          </p:nvPr>
        </p:nvSpPr>
        <p:spPr/>
        <p:txBody>
          <a:bodyPr/>
          <a:lstStyle/>
          <a:p>
            <a:fld id="{1007560D-C660-4FEE-81F4-7F597AF5B804}" type="slidenum">
              <a:rPr lang="en-US" smtClean="0"/>
              <a:t>37</a:t>
            </a:fld>
            <a:endParaRPr lang="en-US" dirty="0"/>
          </a:p>
        </p:txBody>
      </p:sp>
      <p:sp>
        <p:nvSpPr>
          <p:cNvPr id="8" name="Rectangle 2">
            <a:extLst>
              <a:ext uri="{FF2B5EF4-FFF2-40B4-BE49-F238E27FC236}">
                <a16:creationId xmlns:a16="http://schemas.microsoft.com/office/drawing/2014/main" id="{798B9B19-2842-7FA8-A288-2F17C806CC9B}"/>
              </a:ext>
            </a:extLst>
          </p:cNvPr>
          <p:cNvSpPr>
            <a:spLocks noChangeArrowheads="1"/>
          </p:cNvSpPr>
          <p:nvPr/>
        </p:nvSpPr>
        <p:spPr bwMode="auto">
          <a:xfrm rot="10800000" flipV="1">
            <a:off x="-32871" y="5964468"/>
            <a:ext cx="12224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[1] Kumar, P., &amp; Rawlings, J. B. (2023). Structured nonlinear process modeling using neural networks and application to economic optimization. </a:t>
            </a:r>
            <a:r>
              <a:rPr kumimoji="0" lang="en-US" altLang="en-US" sz="1400" b="0" i="1" u="none" strike="noStrike" cap="none" normalizeH="0" baseline="0" dirty="0">
                <a:ln>
                  <a:noFill/>
                </a:ln>
                <a:solidFill>
                  <a:schemeClr val="tx1"/>
                </a:solidFill>
                <a:effectLst/>
              </a:rPr>
              <a:t>Computers and Chemical Engineering</a:t>
            </a:r>
            <a:r>
              <a:rPr kumimoji="0" lang="en-US" altLang="en-US" sz="1400" b="0" i="0" u="none" strike="noStrike" cap="none" normalizeH="0" baseline="0" dirty="0">
                <a:ln>
                  <a:noFill/>
                </a:ln>
                <a:solidFill>
                  <a:schemeClr val="tx1"/>
                </a:solidFill>
                <a:effectLst/>
              </a:rPr>
              <a:t>, </a:t>
            </a:r>
            <a:r>
              <a:rPr kumimoji="0" lang="en-US" altLang="en-US" sz="1400" b="0" i="1" u="none" strike="noStrike" cap="none" normalizeH="0" baseline="0" dirty="0">
                <a:ln>
                  <a:noFill/>
                </a:ln>
                <a:solidFill>
                  <a:schemeClr val="tx1"/>
                </a:solidFill>
                <a:effectLst/>
              </a:rPr>
              <a:t>177</a:t>
            </a:r>
            <a:r>
              <a:rPr kumimoji="0" lang="en-US" altLang="en-US" sz="1400" b="0" i="0" u="none" strike="noStrike" cap="none" normalizeH="0" baseline="0" dirty="0">
                <a:ln>
                  <a:noFill/>
                </a:ln>
                <a:solidFill>
                  <a:schemeClr val="tx1"/>
                </a:solidFill>
                <a:effectLst/>
              </a:rPr>
              <a:t>. https://doi.org/10.1016/j.compchemeng.2023.108314</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12EDFEB-D29B-D0E3-7A3B-44E435FB02E3}"/>
                  </a:ext>
                </a:extLst>
              </p:cNvPr>
              <p:cNvSpPr txBox="1"/>
              <p:nvPr/>
            </p:nvSpPr>
            <p:spPr>
              <a:xfrm>
                <a:off x="8606672" y="195116"/>
                <a:ext cx="3073138" cy="679269"/>
              </a:xfrm>
              <a:prstGeom prst="rect">
                <a:avLst/>
              </a:prstGeom>
            </p:spPr>
            <p:txBody>
              <a:bodyPr vert="horz" wrap="square" lIns="91440" tIns="45720" rIns="91440" bIns="45720" rtlCol="0">
                <a:noAutofit/>
              </a:bodyPr>
              <a:lstStyle/>
              <a:p>
                <a:r>
                  <a:rPr lang="en-US" sz="1400" b="1" dirty="0"/>
                  <a:t>Given:</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0</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U</m:t>
                        </m:r>
                      </m:e>
                      <m:sub>
                        <m:r>
                          <a:rPr lang="en-US" sz="1400" b="0" i="0" smtClean="0">
                            <a:latin typeface="Cambria Math" panose="02040503050406030204" pitchFamily="18" charset="0"/>
                          </a:rPr>
                          <m:t>0,…,59</m:t>
                        </m:r>
                      </m:sub>
                    </m:sSub>
                  </m:oMath>
                </a14:m>
                <a:endParaRPr lang="en-US" sz="1400" dirty="0"/>
              </a:p>
              <a:p>
                <a:r>
                  <a:rPr lang="en-US" sz="1400" b="1" dirty="0"/>
                  <a:t>Predict:</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60</m:t>
                        </m:r>
                      </m:sub>
                    </m:sSub>
                  </m:oMath>
                </a14:m>
                <a:endParaRPr lang="en-US" sz="1400" dirty="0"/>
              </a:p>
              <a:p>
                <a:r>
                  <a:rPr lang="en-US" sz="1400" b="1" dirty="0" err="1"/>
                  <a:t>Source→Target</a:t>
                </a:r>
                <a:r>
                  <a:rPr lang="en-US" sz="1400" b="1" dirty="0"/>
                  <a:t>:</a:t>
                </a:r>
                <a:r>
                  <a:rPr lang="en-US" sz="1400" dirty="0"/>
                  <a:t> Simulated to real</a:t>
                </a:r>
                <a:endParaRPr lang="en-US" sz="1400" b="1" dirty="0"/>
              </a:p>
            </p:txBody>
          </p:sp>
        </mc:Choice>
        <mc:Fallback xmlns="">
          <p:sp>
            <p:nvSpPr>
              <p:cNvPr id="25" name="TextBox 24">
                <a:extLst>
                  <a:ext uri="{FF2B5EF4-FFF2-40B4-BE49-F238E27FC236}">
                    <a16:creationId xmlns:a16="http://schemas.microsoft.com/office/drawing/2014/main" id="{312EDFEB-D29B-D0E3-7A3B-44E435FB02E3}"/>
                  </a:ext>
                </a:extLst>
              </p:cNvPr>
              <p:cNvSpPr txBox="1">
                <a:spLocks noRot="1" noChangeAspect="1" noMove="1" noResize="1" noEditPoints="1" noAdjustHandles="1" noChangeArrowheads="1" noChangeShapeType="1" noTextEdit="1"/>
              </p:cNvSpPr>
              <p:nvPr/>
            </p:nvSpPr>
            <p:spPr>
              <a:xfrm>
                <a:off x="8606672" y="195116"/>
                <a:ext cx="3073138" cy="679269"/>
              </a:xfrm>
              <a:prstGeom prst="rect">
                <a:avLst/>
              </a:prstGeom>
              <a:blipFill>
                <a:blip r:embed="rId2"/>
                <a:stretch>
                  <a:fillRect l="-595" t="-901" b="-1982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8A1C490E-0F93-514D-4931-5A9E5AF6BBE2}"/>
              </a:ext>
            </a:extLst>
          </p:cNvPr>
          <p:cNvSpPr txBox="1"/>
          <p:nvPr/>
        </p:nvSpPr>
        <p:spPr>
          <a:xfrm>
            <a:off x="93767" y="3905265"/>
            <a:ext cx="5555362" cy="1631216"/>
          </a:xfrm>
          <a:prstGeom prst="rect">
            <a:avLst/>
          </a:prstGeom>
          <a:noFill/>
        </p:spPr>
        <p:txBody>
          <a:bodyPr wrap="square" rtlCol="0">
            <a:spAutoFit/>
          </a:bodyPr>
          <a:lstStyle/>
          <a:p>
            <a:r>
              <a:rPr lang="en-US" sz="2000" b="1" dirty="0"/>
              <a:t>Source System</a:t>
            </a:r>
            <a:endParaRPr lang="en-US" sz="2000" dirty="0"/>
          </a:p>
          <a:p>
            <a:r>
              <a:rPr lang="en-US" sz="2000" dirty="0"/>
              <a:t>1 year of simulated measurements</a:t>
            </a:r>
          </a:p>
          <a:p>
            <a:r>
              <a:rPr lang="en-US" sz="2000" b="1" dirty="0"/>
              <a:t>Target System</a:t>
            </a:r>
          </a:p>
          <a:p>
            <a:r>
              <a:rPr lang="en-US" sz="2000" dirty="0"/>
              <a:t>30 hours of real measurements</a:t>
            </a:r>
          </a:p>
          <a:p>
            <a:r>
              <a:rPr lang="en-US" sz="2000" dirty="0"/>
              <a:t>One day of training data, evaluated on 363 days</a:t>
            </a:r>
          </a:p>
        </p:txBody>
      </p:sp>
      <p:sp>
        <p:nvSpPr>
          <p:cNvPr id="10" name="TextBox 9">
            <a:extLst>
              <a:ext uri="{FF2B5EF4-FFF2-40B4-BE49-F238E27FC236}">
                <a16:creationId xmlns:a16="http://schemas.microsoft.com/office/drawing/2014/main" id="{F5D8DA1E-0431-E118-AE56-826216C69330}"/>
              </a:ext>
            </a:extLst>
          </p:cNvPr>
          <p:cNvSpPr txBox="1"/>
          <p:nvPr/>
        </p:nvSpPr>
        <p:spPr>
          <a:xfrm>
            <a:off x="6778300" y="4121879"/>
            <a:ext cx="1800091" cy="400110"/>
          </a:xfrm>
          <a:prstGeom prst="rect">
            <a:avLst/>
          </a:prstGeom>
          <a:noFill/>
        </p:spPr>
        <p:txBody>
          <a:bodyPr wrap="square" rtlCol="0">
            <a:spAutoFit/>
          </a:bodyPr>
          <a:lstStyle/>
          <a:p>
            <a:pPr algn="ctr"/>
            <a:r>
              <a:rPr lang="en-US" sz="2000" dirty="0"/>
              <a:t> </a:t>
            </a:r>
          </a:p>
        </p:txBody>
      </p:sp>
      <p:pic>
        <p:nvPicPr>
          <p:cNvPr id="1028" name="Picture 4">
            <a:extLst>
              <a:ext uri="{FF2B5EF4-FFF2-40B4-BE49-F238E27FC236}">
                <a16:creationId xmlns:a16="http://schemas.microsoft.com/office/drawing/2014/main" id="{B9E47343-7AE2-B5FA-0EDC-B0A5BB2157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560" y="1305710"/>
            <a:ext cx="3703141" cy="23855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6F7E34-526B-3ED5-45CB-782AADF992C1}"/>
              </a:ext>
            </a:extLst>
          </p:cNvPr>
          <p:cNvPicPr>
            <a:picLocks noChangeAspect="1"/>
          </p:cNvPicPr>
          <p:nvPr/>
        </p:nvPicPr>
        <p:blipFill>
          <a:blip r:embed="rId4"/>
          <a:stretch>
            <a:fillRect/>
          </a:stretch>
        </p:blipFill>
        <p:spPr>
          <a:xfrm>
            <a:off x="6731951" y="1485050"/>
            <a:ext cx="4811830" cy="3480143"/>
          </a:xfrm>
          <a:prstGeom prst="rect">
            <a:avLst/>
          </a:prstGeom>
        </p:spPr>
      </p:pic>
    </p:spTree>
    <p:extLst>
      <p:ext uri="{BB962C8B-B14F-4D97-AF65-F5344CB8AC3E}">
        <p14:creationId xmlns:p14="http://schemas.microsoft.com/office/powerpoint/2010/main" val="372225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99150-C3A4-4B7F-C737-8BB156733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999B2-EE2B-E8FA-B8D3-BCF87C31015A}"/>
              </a:ext>
            </a:extLst>
          </p:cNvPr>
          <p:cNvSpPr>
            <a:spLocks noGrp="1"/>
          </p:cNvSpPr>
          <p:nvPr>
            <p:ph type="title"/>
          </p:nvPr>
        </p:nvSpPr>
        <p:spPr>
          <a:xfrm>
            <a:off x="338129" y="196490"/>
            <a:ext cx="11587169" cy="679269"/>
          </a:xfrm>
        </p:spPr>
        <p:txBody>
          <a:bodyPr/>
          <a:lstStyle/>
          <a:p>
            <a:r>
              <a:rPr lang="en-US" dirty="0"/>
              <a:t>Machine learning models of dynamical systems</a:t>
            </a:r>
          </a:p>
        </p:txBody>
      </p:sp>
      <p:sp>
        <p:nvSpPr>
          <p:cNvPr id="4" name="Slide Number Placeholder 3">
            <a:extLst>
              <a:ext uri="{FF2B5EF4-FFF2-40B4-BE49-F238E27FC236}">
                <a16:creationId xmlns:a16="http://schemas.microsoft.com/office/drawing/2014/main" id="{FD9A8C59-0F47-64F2-F90A-9624A63A07E8}"/>
              </a:ext>
            </a:extLst>
          </p:cNvPr>
          <p:cNvSpPr>
            <a:spLocks noGrp="1"/>
          </p:cNvSpPr>
          <p:nvPr>
            <p:ph type="sldNum" sz="quarter" idx="12"/>
          </p:nvPr>
        </p:nvSpPr>
        <p:spPr/>
        <p:txBody>
          <a:bodyPr/>
          <a:lstStyle/>
          <a:p>
            <a:fld id="{1007560D-C660-4FEE-81F4-7F597AF5B804}" type="slidenum">
              <a:rPr lang="en-US" smtClean="0"/>
              <a:t>4</a:t>
            </a:fld>
            <a:endParaRPr lang="en-US" dirty="0"/>
          </a:p>
        </p:txBody>
      </p:sp>
      <p:sp>
        <p:nvSpPr>
          <p:cNvPr id="41" name="Triangle 40">
            <a:extLst>
              <a:ext uri="{FF2B5EF4-FFF2-40B4-BE49-F238E27FC236}">
                <a16:creationId xmlns:a16="http://schemas.microsoft.com/office/drawing/2014/main" id="{5C19B041-49F3-2FF3-D53A-CFD56D333524}"/>
              </a:ext>
            </a:extLst>
          </p:cNvPr>
          <p:cNvSpPr/>
          <p:nvPr/>
        </p:nvSpPr>
        <p:spPr>
          <a:xfrm>
            <a:off x="4392663" y="2706746"/>
            <a:ext cx="1189525" cy="4110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E26741F4-0005-F413-F750-A1BAB3CA542F}"/>
              </a:ext>
            </a:extLst>
          </p:cNvPr>
          <p:cNvSpPr>
            <a:spLocks noGrp="1"/>
          </p:cNvSpPr>
          <p:nvPr>
            <p:ph idx="1"/>
          </p:nvPr>
        </p:nvSpPr>
        <p:spPr>
          <a:xfrm>
            <a:off x="338130" y="893704"/>
            <a:ext cx="11587168" cy="5791827"/>
          </a:xfrm>
          <a:prstGeom prst="rect">
            <a:avLst/>
          </a:prstGeom>
          <a:noFill/>
        </p:spPr>
        <p:txBody>
          <a:bodyPr anchor="t">
            <a:normAutofit/>
          </a:bodyPr>
          <a:lstStyle/>
          <a:p>
            <a:pPr marL="457200" lvl="1" indent="0">
              <a:lnSpc>
                <a:spcPct val="110000"/>
              </a:lnSpc>
              <a:spcBef>
                <a:spcPts val="0"/>
              </a:spcBef>
              <a:buNone/>
            </a:pPr>
            <a:endParaRPr lang="en-US" sz="1800" b="1" dirty="0"/>
          </a:p>
          <a:p>
            <a:pPr marL="0" indent="0">
              <a:lnSpc>
                <a:spcPct val="110000"/>
              </a:lnSpc>
              <a:spcBef>
                <a:spcPts val="0"/>
              </a:spcBef>
              <a:buNone/>
            </a:pPr>
            <a:endParaRPr lang="en-US" sz="2200" b="1" dirty="0"/>
          </a:p>
          <a:p>
            <a:pPr marL="0" indent="0">
              <a:lnSpc>
                <a:spcPct val="110000"/>
              </a:lnSpc>
              <a:spcBef>
                <a:spcPts val="0"/>
              </a:spcBef>
              <a:buNone/>
            </a:pPr>
            <a:endParaRPr lang="en-US" sz="2200" b="1" dirty="0"/>
          </a:p>
          <a:p>
            <a:pPr marL="0" indent="0">
              <a:lnSpc>
                <a:spcPct val="110000"/>
              </a:lnSpc>
              <a:spcBef>
                <a:spcPts val="0"/>
              </a:spcBef>
              <a:buNone/>
            </a:pPr>
            <a:endParaRPr lang="en-US" sz="2200" b="1" dirty="0"/>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C2BBFE32-7891-B203-3471-DBCBAB2AC724}"/>
                  </a:ext>
                </a:extLst>
              </p:cNvPr>
              <p:cNvSpPr txBox="1">
                <a:spLocks/>
              </p:cNvSpPr>
              <p:nvPr/>
            </p:nvSpPr>
            <p:spPr>
              <a:xfrm>
                <a:off x="381000" y="990600"/>
                <a:ext cx="11468100" cy="51894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 consider a general physical system, whose </a:t>
                </a:r>
                <a:r>
                  <a:rPr lang="en-US" sz="2000" i="1" dirty="0"/>
                  <a:t>true </a:t>
                </a:r>
                <a:r>
                  <a:rPr lang="en-US" sz="2000" dirty="0"/>
                  <a:t>dynamics are given by</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𝑑</m:t>
                          </m:r>
                        </m:num>
                        <m:den>
                          <m:r>
                            <a:rPr lang="en-US" sz="2000" b="0" i="1" dirty="0" smtClean="0">
                              <a:latin typeface="Cambria Math" panose="02040503050406030204" pitchFamily="18" charset="0"/>
                            </a:rPr>
                            <m:t>𝑑𝑡</m:t>
                          </m:r>
                        </m:den>
                      </m:f>
                      <m:r>
                        <a:rPr lang="en-US" sz="2000" b="1" i="0" dirty="0" smtClean="0">
                          <a:latin typeface="Cambria Math" panose="02040503050406030204" pitchFamily="18" charset="0"/>
                        </a:rPr>
                        <m:t>𝐱</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𝑡</m:t>
                          </m:r>
                        </m:e>
                      </m:d>
                      <m:r>
                        <a:rPr lang="en-US" sz="2000" b="0" i="1" dirty="0" smtClean="0">
                          <a:latin typeface="Cambria Math" panose="02040503050406030204" pitchFamily="18" charset="0"/>
                        </a:rPr>
                        <m:t>=</m:t>
                      </m:r>
                      <m:sSup>
                        <m:sSupPr>
                          <m:ctrlPr>
                            <a:rPr lang="en-US" sz="2000" b="1" i="1" dirty="0" smtClean="0">
                              <a:latin typeface="Cambria Math" panose="02040503050406030204" pitchFamily="18" charset="0"/>
                            </a:rPr>
                          </m:ctrlPr>
                        </m:sSupPr>
                        <m:e>
                          <m:r>
                            <a:rPr lang="en-US" sz="2000" b="1" dirty="0">
                              <a:latin typeface="Cambria Math" panose="02040503050406030204" pitchFamily="18" charset="0"/>
                            </a:rPr>
                            <m:t>𝐟</m:t>
                          </m:r>
                        </m:e>
                        <m:sup>
                          <m:r>
                            <a:rPr lang="en-US" sz="2000" b="1" i="0" dirty="0" smtClean="0">
                              <a:latin typeface="Cambria Math" panose="02040503050406030204" pitchFamily="18" charset="0"/>
                            </a:rPr>
                            <m:t>𝐒</m:t>
                          </m:r>
                        </m:sup>
                      </m:sSup>
                      <m:d>
                        <m:dPr>
                          <m:ctrlPr>
                            <a:rPr lang="en-US" sz="2000" i="1" dirty="0" smtClean="0">
                              <a:latin typeface="Cambria Math" panose="02040503050406030204" pitchFamily="18" charset="0"/>
                            </a:rPr>
                          </m:ctrlPr>
                        </m:dPr>
                        <m:e>
                          <m:r>
                            <a:rPr lang="en-US" sz="2000" b="1" i="0" dirty="0" smtClean="0">
                              <a:latin typeface="Cambria Math" panose="02040503050406030204" pitchFamily="18" charset="0"/>
                            </a:rPr>
                            <m:t>𝐱</m:t>
                          </m:r>
                          <m:r>
                            <a:rPr lang="en-US" sz="2000" b="0" i="1" dirty="0" smtClean="0">
                              <a:latin typeface="Cambria Math" panose="02040503050406030204" pitchFamily="18" charset="0"/>
                            </a:rPr>
                            <m:t>,</m:t>
                          </m:r>
                          <m:r>
                            <a:rPr lang="en-US" sz="2000" b="1" i="0" dirty="0" smtClean="0">
                              <a:latin typeface="Cambria Math" panose="02040503050406030204" pitchFamily="18" charset="0"/>
                            </a:rPr>
                            <m:t>𝐮</m:t>
                          </m:r>
                          <m:r>
                            <a:rPr lang="en-US" sz="2000" b="0" i="1" dirty="0" smtClean="0">
                              <a:latin typeface="Cambria Math" panose="02040503050406030204" pitchFamily="18" charset="0"/>
                            </a:rPr>
                            <m:t>,</m:t>
                          </m:r>
                          <m:r>
                            <a:rPr lang="en-US" sz="2000" b="1" i="0" dirty="0" smtClean="0">
                              <a:latin typeface="Cambria Math" panose="02040503050406030204" pitchFamily="18" charset="0"/>
                            </a:rPr>
                            <m:t>𝐩</m:t>
                          </m:r>
                        </m:e>
                      </m:d>
                    </m:oMath>
                  </m:oMathPara>
                </a14:m>
                <a:endParaRPr lang="en-US" sz="2000" dirty="0"/>
              </a:p>
              <a:p>
                <a:pPr marL="0" indent="0">
                  <a:buNone/>
                </a:pPr>
                <a:r>
                  <a:rPr lang="en-US" sz="2000" dirty="0"/>
                  <a:t>where the function </a:t>
                </a:r>
                <a14:m>
                  <m:oMath xmlns:m="http://schemas.openxmlformats.org/officeDocument/2006/math">
                    <m:sSup>
                      <m:sSupPr>
                        <m:ctrlPr>
                          <a:rPr lang="en-US" sz="2000" b="1" i="1" dirty="0" smtClean="0">
                            <a:latin typeface="Cambria Math" panose="02040503050406030204" pitchFamily="18" charset="0"/>
                          </a:rPr>
                        </m:ctrlPr>
                      </m:sSupPr>
                      <m:e>
                        <m:r>
                          <a:rPr lang="en-US" sz="2000" b="1" dirty="0">
                            <a:latin typeface="Cambria Math" panose="02040503050406030204" pitchFamily="18" charset="0"/>
                          </a:rPr>
                          <m:t>𝐟</m:t>
                        </m:r>
                      </m:e>
                      <m:sup>
                        <m:r>
                          <a:rPr lang="en-US" sz="2000" b="1" i="0" dirty="0" smtClean="0">
                            <a:latin typeface="Cambria Math" panose="02040503050406030204" pitchFamily="18" charset="0"/>
                          </a:rPr>
                          <m:t>𝐒</m:t>
                        </m:r>
                      </m:sup>
                    </m:sSup>
                    <m:r>
                      <a:rPr lang="en-US" sz="2000" b="0" i="1" dirty="0"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𝑥</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b="0" i="1" smtClean="0">
                                <a:latin typeface="Cambria Math" panose="02040503050406030204" pitchFamily="18" charset="0"/>
                                <a:ea typeface="Cambria Math" panose="02040503050406030204" pitchFamily="18" charset="0"/>
                              </a:rPr>
                              <m:t>𝑝</m:t>
                            </m:r>
                          </m:sub>
                        </m:sSub>
                      </m:sup>
                    </m:sSup>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𝑥</m:t>
                            </m:r>
                          </m:sub>
                        </m:sSub>
                      </m:sup>
                    </m:sSup>
                  </m:oMath>
                </a14:m>
                <a:r>
                  <a:rPr lang="en-US" sz="2000" i="1" dirty="0"/>
                  <a:t> </a:t>
                </a:r>
                <a:r>
                  <a:rPr lang="en-US" sz="2000" dirty="0"/>
                  <a:t>is the </a:t>
                </a:r>
                <a:r>
                  <a:rPr lang="en-US" sz="2000" i="1" dirty="0"/>
                  <a:t>governing equation(s)</a:t>
                </a:r>
                <a:r>
                  <a:rPr lang="en-US" sz="2000" dirty="0"/>
                  <a:t>, and is a function of the current state </a:t>
                </a:r>
                <a14:m>
                  <m:oMath xmlns:m="http://schemas.openxmlformats.org/officeDocument/2006/math">
                    <m:r>
                      <a:rPr lang="en-US" sz="2000" b="1" i="0" smtClean="0">
                        <a:latin typeface="Cambria Math" panose="02040503050406030204" pitchFamily="18" charset="0"/>
                      </a:rPr>
                      <m:t>𝐱</m:t>
                    </m:r>
                  </m:oMath>
                </a14:m>
                <a:r>
                  <a:rPr lang="en-US" sz="2000" dirty="0"/>
                  <a:t>, inputs </a:t>
                </a:r>
                <a14:m>
                  <m:oMath xmlns:m="http://schemas.openxmlformats.org/officeDocument/2006/math">
                    <m:r>
                      <a:rPr lang="en-US" sz="2000" b="1" i="0" smtClean="0">
                        <a:latin typeface="Cambria Math" panose="02040503050406030204" pitchFamily="18" charset="0"/>
                      </a:rPr>
                      <m:t>𝐮</m:t>
                    </m:r>
                  </m:oMath>
                </a14:m>
                <a:r>
                  <a:rPr lang="en-US" sz="2000" dirty="0"/>
                  <a:t>, and parameters </a:t>
                </a:r>
                <a14:m>
                  <m:oMath xmlns:m="http://schemas.openxmlformats.org/officeDocument/2006/math">
                    <m:r>
                      <a:rPr lang="en-US" sz="2000" b="1" i="0" smtClean="0">
                        <a:latin typeface="Cambria Math" panose="02040503050406030204" pitchFamily="18" charset="0"/>
                      </a:rPr>
                      <m:t>𝐩</m:t>
                    </m:r>
                  </m:oMath>
                </a14:m>
                <a:r>
                  <a:rPr lang="en-US" sz="2000" dirty="0"/>
                  <a:t>. </a:t>
                </a:r>
              </a:p>
              <a:p>
                <a:pPr marL="0" indent="0">
                  <a:buNone/>
                </a:pPr>
                <a:endParaRPr lang="en-US" sz="2000" dirty="0"/>
              </a:p>
              <a:p>
                <a:pPr marL="0" indent="0">
                  <a:buNone/>
                </a:pPr>
                <a:r>
                  <a:rPr lang="en-US" sz="2000" b="1" dirty="0"/>
                  <a:t>NOTE:</a:t>
                </a:r>
                <a:r>
                  <a:rPr lang="en-US" sz="2000" dirty="0"/>
                  <a:t> The true form of the function </a:t>
                </a:r>
                <a14:m>
                  <m:oMath xmlns:m="http://schemas.openxmlformats.org/officeDocument/2006/math">
                    <m:r>
                      <a:rPr lang="en-US" sz="2000" b="1" i="0">
                        <a:latin typeface="Cambria Math" panose="02040503050406030204" pitchFamily="18" charset="0"/>
                      </a:rPr>
                      <m:t>𝐟</m:t>
                    </m:r>
                  </m:oMath>
                </a14:m>
                <a:r>
                  <a:rPr lang="en-US" sz="2000" dirty="0"/>
                  <a:t> is </a:t>
                </a:r>
                <a:r>
                  <a:rPr lang="en-US" sz="2000" i="1" dirty="0"/>
                  <a:t>unknown</a:t>
                </a:r>
                <a:r>
                  <a:rPr lang="en-US" sz="2000" dirty="0"/>
                  <a:t>, but data </a:t>
                </a:r>
                <a14:m>
                  <m:oMath xmlns:m="http://schemas.openxmlformats.org/officeDocument/2006/math">
                    <m:sSup>
                      <m:sSupPr>
                        <m:ctrlPr>
                          <a:rPr lang="en-US" sz="2000" b="0" i="1" dirty="0" smtClean="0">
                            <a:latin typeface="Cambria Math" panose="02040503050406030204" pitchFamily="18" charset="0"/>
                          </a:rPr>
                        </m:ctrlPr>
                      </m:sSupPr>
                      <m:e>
                        <m:r>
                          <a:rPr lang="en-US" sz="2000" i="1" dirty="0">
                            <a:latin typeface="Cambria Math" panose="02040503050406030204" pitchFamily="18" charset="0"/>
                          </a:rPr>
                          <m:t>𝒟</m:t>
                        </m:r>
                      </m:e>
                      <m:sup>
                        <m:r>
                          <a:rPr lang="en-US" sz="2000" b="1" i="0" dirty="0" smtClean="0">
                            <a:latin typeface="Cambria Math" panose="02040503050406030204" pitchFamily="18" charset="0"/>
                          </a:rPr>
                          <m:t>𝐒</m:t>
                        </m:r>
                      </m:sup>
                    </m:sSup>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m:t>
                    </m:r>
                    <m:acc>
                      <m:accPr>
                        <m:chr m:val="̂"/>
                        <m:ctrlPr>
                          <a:rPr lang="en-US" sz="2000" i="1">
                            <a:latin typeface="Cambria Math" panose="02040503050406030204" pitchFamily="18" charset="0"/>
                          </a:rPr>
                        </m:ctrlPr>
                      </m:accPr>
                      <m:e>
                        <m:r>
                          <a:rPr lang="en-US" sz="2000" b="1">
                            <a:latin typeface="Cambria Math" panose="02040503050406030204" pitchFamily="18" charset="0"/>
                          </a:rPr>
                          <m:t>𝐱</m:t>
                        </m:r>
                      </m:e>
                    </m:acc>
                    <m:r>
                      <a:rPr lang="en-US" sz="2000" b="1" dirty="0">
                        <a:latin typeface="Cambria Math" panose="02040503050406030204" pitchFamily="18" charset="0"/>
                      </a:rPr>
                      <m:t>,</m:t>
                    </m:r>
                    <m:acc>
                      <m:accPr>
                        <m:chr m:val="̂"/>
                        <m:ctrlPr>
                          <a:rPr lang="en-US" sz="2000" i="1">
                            <a:latin typeface="Cambria Math" panose="02040503050406030204" pitchFamily="18" charset="0"/>
                          </a:rPr>
                        </m:ctrlPr>
                      </m:accPr>
                      <m:e>
                        <m:r>
                          <a:rPr lang="en-US" sz="2000" b="1">
                            <a:latin typeface="Cambria Math" panose="02040503050406030204" pitchFamily="18" charset="0"/>
                          </a:rPr>
                          <m:t>𝐮</m:t>
                        </m:r>
                      </m:e>
                    </m:acc>
                    <m:r>
                      <a:rPr lang="en-US" sz="2000" b="1" dirty="0">
                        <a:latin typeface="Cambria Math" panose="02040503050406030204" pitchFamily="18" charset="0"/>
                      </a:rPr>
                      <m:t>}</m:t>
                    </m:r>
                    <m:r>
                      <a:rPr lang="en-US" sz="2000" b="1" i="1" dirty="0">
                        <a:latin typeface="Cambria Math" panose="02040503050406030204" pitchFamily="18" charset="0"/>
                      </a:rPr>
                      <m:t> </m:t>
                    </m:r>
                  </m:oMath>
                </a14:m>
                <a:r>
                  <a:rPr lang="en-US" sz="2000" dirty="0"/>
                  <a:t>are available with noise that is assumed to be Gaussian. </a:t>
                </a:r>
              </a:p>
              <a:p>
                <a:pPr marL="0" indent="0">
                  <a:buNone/>
                </a:pPr>
                <a:endParaRPr lang="en-US" sz="2000" dirty="0"/>
              </a:p>
              <a:p>
                <a:pPr marL="0" indent="0">
                  <a:buNone/>
                </a:pPr>
                <a:r>
                  <a:rPr lang="en-US" sz="2000" dirty="0"/>
                  <a:t>A NN model produces discrete predictions of future states</a:t>
                </a:r>
              </a:p>
              <a:p>
                <a:pPr marL="0" indent="0" algn="ctr">
                  <a:buNone/>
                </a:pPr>
                <a:r>
                  <a:rPr lang="en-US" sz="2000" dirty="0"/>
                  <a:t> </a:t>
                </a:r>
                <a14:m>
                  <m:oMath xmlns:m="http://schemas.openxmlformats.org/officeDocument/2006/math">
                    <m:sSub>
                      <m:sSubPr>
                        <m:ctrlPr>
                          <a:rPr lang="en-US" sz="2000" b="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1" i="0" smtClean="0">
                                <a:latin typeface="Cambria Math" panose="02040503050406030204" pitchFamily="18" charset="0"/>
                              </a:rPr>
                              <m:t>𝐱</m:t>
                            </m:r>
                          </m:e>
                        </m:acc>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p>
                      <m:sSupPr>
                        <m:ctrlPr>
                          <a:rPr lang="en-US" sz="2000" b="1" i="1" smtClean="0">
                            <a:latin typeface="Cambria Math" panose="02040503050406030204" pitchFamily="18" charset="0"/>
                          </a:rPr>
                        </m:ctrlPr>
                      </m:sSupPr>
                      <m:e>
                        <m:r>
                          <m:rPr>
                            <m:sty m:val="p"/>
                          </m:rPr>
                          <a:rPr lang="el-GR" sz="2000">
                            <a:latin typeface="Cambria Math" panose="02040503050406030204" pitchFamily="18" charset="0"/>
                          </a:rPr>
                          <m:t>Φ</m:t>
                        </m:r>
                      </m:e>
                      <m:sup>
                        <m:r>
                          <a:rPr lang="en-US" sz="2000" b="1" i="0" smtClean="0">
                            <a:latin typeface="Cambria Math" panose="02040503050406030204" pitchFamily="18" charset="0"/>
                          </a:rPr>
                          <m:t>𝐒</m:t>
                        </m:r>
                      </m:sup>
                    </m:sSup>
                    <m:r>
                      <a:rPr lang="en-US" sz="2000" b="1" i="0"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𝐱</m:t>
                        </m:r>
                      </m:e>
                      <m:sub>
                        <m:r>
                          <m:rPr>
                            <m:sty m:val="p"/>
                          </m:rPr>
                          <a:rPr lang="en-US" sz="2000" b="0" i="0" smtClean="0">
                            <a:latin typeface="Cambria Math" panose="02040503050406030204" pitchFamily="18" charset="0"/>
                          </a:rPr>
                          <m:t>t</m:t>
                        </m:r>
                      </m:sub>
                    </m:sSub>
                    <m:r>
                      <a:rPr lang="en-US" sz="2000" b="1" i="0"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𝐮</m:t>
                        </m:r>
                      </m:e>
                      <m:sub>
                        <m:r>
                          <m:rPr>
                            <m:sty m:val="p"/>
                          </m:rPr>
                          <a:rPr lang="en-US" sz="2000" b="0" i="0" smtClean="0">
                            <a:latin typeface="Cambria Math" panose="02040503050406030204" pitchFamily="18" charset="0"/>
                          </a:rPr>
                          <m:t>t</m:t>
                        </m:r>
                      </m:sub>
                    </m:sSub>
                    <m:r>
                      <a:rPr lang="en-US" sz="2000" b="1" i="0" smtClean="0">
                        <a:latin typeface="Cambria Math" panose="02040503050406030204" pitchFamily="18" charset="0"/>
                      </a:rPr>
                      <m:t>,</m:t>
                    </m:r>
                    <m:r>
                      <a:rPr lang="el-GR" sz="2000" b="1" i="0" smtClean="0">
                        <a:latin typeface="Cambria Math" panose="02040503050406030204" pitchFamily="18" charset="0"/>
                      </a:rPr>
                      <m:t>𝛑</m:t>
                    </m:r>
                    <m:r>
                      <a:rPr lang="en-US" sz="2000" b="1" i="0" smtClean="0">
                        <a:latin typeface="Cambria Math" panose="02040503050406030204" pitchFamily="18" charset="0"/>
                      </a:rPr>
                      <m:t>)</m:t>
                    </m:r>
                  </m:oMath>
                </a14:m>
                <a:endParaRPr lang="en-US" sz="2000" b="1" dirty="0"/>
              </a:p>
              <a:p>
                <a:pPr marL="0" indent="0">
                  <a:buNone/>
                </a:pPr>
                <a:r>
                  <a:rPr lang="en-US" sz="2000" dirty="0"/>
                  <a:t>where </a:t>
                </a:r>
                <a14:m>
                  <m:oMath xmlns:m="http://schemas.openxmlformats.org/officeDocument/2006/math">
                    <m:r>
                      <a:rPr lang="el-GR" sz="2000" b="1" i="0" smtClean="0">
                        <a:latin typeface="Cambria Math" panose="02040503050406030204" pitchFamily="18" charset="0"/>
                      </a:rPr>
                      <m:t>𝛑</m:t>
                    </m:r>
                  </m:oMath>
                </a14:m>
                <a:r>
                  <a:rPr lang="en-US" sz="2000" b="1" dirty="0"/>
                  <a:t> </a:t>
                </a:r>
                <a:r>
                  <a:rPr lang="en-US" sz="2000" dirty="0"/>
                  <a:t>is a vector of the NN parameters that are fit using the data</a:t>
                </a:r>
                <a:endParaRPr lang="en-US" sz="2000" b="1" dirty="0"/>
              </a:p>
            </p:txBody>
          </p:sp>
        </mc:Choice>
        <mc:Fallback xmlns="">
          <p:sp>
            <p:nvSpPr>
              <p:cNvPr id="16" name="Content Placeholder 2">
                <a:extLst>
                  <a:ext uri="{FF2B5EF4-FFF2-40B4-BE49-F238E27FC236}">
                    <a16:creationId xmlns:a16="http://schemas.microsoft.com/office/drawing/2014/main" id="{C2BBFE32-7891-B203-3471-DBCBAB2AC724}"/>
                  </a:ext>
                </a:extLst>
              </p:cNvPr>
              <p:cNvSpPr txBox="1">
                <a:spLocks noRot="1" noChangeAspect="1" noMove="1" noResize="1" noEditPoints="1" noAdjustHandles="1" noChangeArrowheads="1" noChangeShapeType="1" noTextEdit="1"/>
              </p:cNvSpPr>
              <p:nvPr/>
            </p:nvSpPr>
            <p:spPr>
              <a:xfrm>
                <a:off x="381000" y="990600"/>
                <a:ext cx="11468100" cy="5189411"/>
              </a:xfrm>
              <a:prstGeom prst="rect">
                <a:avLst/>
              </a:prstGeom>
              <a:blipFill>
                <a:blip r:embed="rId3"/>
                <a:stretch>
                  <a:fillRect l="-585" t="-1293"/>
                </a:stretch>
              </a:blipFill>
            </p:spPr>
            <p:txBody>
              <a:bodyPr/>
              <a:lstStyle/>
              <a:p>
                <a:r>
                  <a:rPr lang="en-US">
                    <a:noFill/>
                  </a:rPr>
                  <a:t> </a:t>
                </a:r>
              </a:p>
            </p:txBody>
          </p:sp>
        </mc:Fallback>
      </mc:AlternateContent>
    </p:spTree>
    <p:extLst>
      <p:ext uri="{BB962C8B-B14F-4D97-AF65-F5344CB8AC3E}">
        <p14:creationId xmlns:p14="http://schemas.microsoft.com/office/powerpoint/2010/main" val="4063531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0F98-9925-A143-969A-B74ACF7DC7F4}"/>
              </a:ext>
            </a:extLst>
          </p:cNvPr>
          <p:cNvSpPr>
            <a:spLocks noGrp="1"/>
          </p:cNvSpPr>
          <p:nvPr>
            <p:ph type="title"/>
          </p:nvPr>
        </p:nvSpPr>
        <p:spPr>
          <a:xfrm>
            <a:off x="338129" y="196490"/>
            <a:ext cx="11587169" cy="679269"/>
          </a:xfrm>
        </p:spPr>
        <p:txBody>
          <a:bodyPr/>
          <a:lstStyle/>
          <a:p>
            <a:r>
              <a:rPr lang="en-US" dirty="0"/>
              <a:t>Research Problem Formulation</a:t>
            </a:r>
          </a:p>
        </p:txBody>
      </p:sp>
      <p:sp>
        <p:nvSpPr>
          <p:cNvPr id="4" name="Slide Number Placeholder 3">
            <a:extLst>
              <a:ext uri="{FF2B5EF4-FFF2-40B4-BE49-F238E27FC236}">
                <a16:creationId xmlns:a16="http://schemas.microsoft.com/office/drawing/2014/main" id="{BE0CCF68-8EBA-ED4A-93C5-50DA1BEABC5D}"/>
              </a:ext>
            </a:extLst>
          </p:cNvPr>
          <p:cNvSpPr>
            <a:spLocks noGrp="1"/>
          </p:cNvSpPr>
          <p:nvPr>
            <p:ph type="sldNum" sz="quarter" idx="12"/>
          </p:nvPr>
        </p:nvSpPr>
        <p:spPr/>
        <p:txBody>
          <a:bodyPr/>
          <a:lstStyle/>
          <a:p>
            <a:fld id="{1007560D-C660-4FEE-81F4-7F597AF5B804}" type="slidenum">
              <a:rPr lang="en-US" smtClean="0"/>
              <a:t>5</a:t>
            </a:fld>
            <a:endParaRPr lang="en-US" dirty="0"/>
          </a:p>
        </p:txBody>
      </p:sp>
      <p:sp>
        <p:nvSpPr>
          <p:cNvPr id="41" name="Triangle 40">
            <a:extLst>
              <a:ext uri="{FF2B5EF4-FFF2-40B4-BE49-F238E27FC236}">
                <a16:creationId xmlns:a16="http://schemas.microsoft.com/office/drawing/2014/main" id="{D9BE42C3-1722-3C49-A380-9B66F443F74C}"/>
              </a:ext>
            </a:extLst>
          </p:cNvPr>
          <p:cNvSpPr/>
          <p:nvPr/>
        </p:nvSpPr>
        <p:spPr>
          <a:xfrm>
            <a:off x="4957105" y="2492232"/>
            <a:ext cx="1189525" cy="4110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2C96D981-E64A-7D43-A260-D6106C9C384C}"/>
                  </a:ext>
                </a:extLst>
              </p:cNvPr>
              <p:cNvSpPr/>
              <p:nvPr/>
            </p:nvSpPr>
            <p:spPr>
              <a:xfrm>
                <a:off x="1026998" y="1494741"/>
                <a:ext cx="3030876" cy="1353312"/>
              </a:xfrm>
              <a:prstGeom prst="roundRect">
                <a:avLst/>
              </a:prstGeom>
              <a:solidFill>
                <a:schemeClr val="accent1">
                  <a:lumMod val="40000"/>
                  <a:lumOff val="60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lang="en-US" i="1" dirty="0" smtClean="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𝑑</m:t>
                          </m:r>
                        </m:num>
                        <m:den>
                          <m:r>
                            <a:rPr lang="en-US" i="1" dirty="0">
                              <a:solidFill>
                                <a:schemeClr val="tx1"/>
                              </a:solidFill>
                              <a:latin typeface="Cambria Math" panose="02040503050406030204" pitchFamily="18" charset="0"/>
                            </a:rPr>
                            <m:t>𝑑𝑡</m:t>
                          </m:r>
                        </m:den>
                      </m:f>
                      <m:r>
                        <a:rPr lang="en-US" b="1" dirty="0">
                          <a:solidFill>
                            <a:schemeClr val="tx1"/>
                          </a:solidFill>
                          <a:latin typeface="Cambria Math" panose="02040503050406030204" pitchFamily="18" charset="0"/>
                        </a:rPr>
                        <m:t>𝐱</m:t>
                      </m:r>
                      <m:d>
                        <m:dPr>
                          <m:ctrlPr>
                            <a:rPr lang="en-US" i="1" dirty="0" smtClean="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𝑡</m:t>
                          </m:r>
                        </m:e>
                      </m:d>
                      <m:r>
                        <a:rPr lang="en-US" i="1" dirty="0">
                          <a:solidFill>
                            <a:schemeClr val="tx1"/>
                          </a:solidFill>
                          <a:latin typeface="Cambria Math" panose="02040503050406030204" pitchFamily="18" charset="0"/>
                        </a:rPr>
                        <m:t>=</m:t>
                      </m:r>
                      <m:sSup>
                        <m:sSupPr>
                          <m:ctrlPr>
                            <a:rPr lang="en-US" sz="2000" b="1" i="1" dirty="0">
                              <a:solidFill>
                                <a:prstClr val="black"/>
                              </a:solidFill>
                              <a:latin typeface="Cambria Math" panose="02040503050406030204" pitchFamily="18" charset="0"/>
                            </a:rPr>
                          </m:ctrlPr>
                        </m:sSupPr>
                        <m:e>
                          <m:r>
                            <a:rPr lang="en-US" sz="2000" b="1" dirty="0">
                              <a:solidFill>
                                <a:prstClr val="black"/>
                              </a:solidFill>
                              <a:latin typeface="Cambria Math" panose="02040503050406030204" pitchFamily="18" charset="0"/>
                            </a:rPr>
                            <m:t>𝐟</m:t>
                          </m:r>
                        </m:e>
                        <m:sup>
                          <m:r>
                            <a:rPr lang="en-US" sz="2000" b="1" dirty="0">
                              <a:solidFill>
                                <a:prstClr val="black"/>
                              </a:solidFill>
                              <a:latin typeface="Cambria Math" panose="02040503050406030204" pitchFamily="18" charset="0"/>
                            </a:rPr>
                            <m:t>𝐒</m:t>
                          </m:r>
                        </m:sup>
                      </m:sSup>
                      <m:d>
                        <m:dPr>
                          <m:ctrlPr>
                            <a:rPr lang="en-US" i="1" dirty="0">
                              <a:solidFill>
                                <a:schemeClr val="tx1"/>
                              </a:solidFill>
                              <a:latin typeface="Cambria Math" panose="02040503050406030204" pitchFamily="18" charset="0"/>
                            </a:rPr>
                          </m:ctrlPr>
                        </m:dPr>
                        <m:e>
                          <m:r>
                            <a:rPr lang="en-US" b="1" dirty="0">
                              <a:solidFill>
                                <a:schemeClr val="tx1"/>
                              </a:solidFill>
                              <a:latin typeface="Cambria Math" panose="02040503050406030204" pitchFamily="18" charset="0"/>
                            </a:rPr>
                            <m:t>𝐱</m:t>
                          </m:r>
                          <m:r>
                            <a:rPr lang="en-US" i="1" dirty="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𝐮</m:t>
                          </m:r>
                          <m:r>
                            <a:rPr lang="en-US" i="1" dirty="0">
                              <a:solidFill>
                                <a:schemeClr val="tx1"/>
                              </a:solidFill>
                              <a:latin typeface="Cambria Math" panose="02040503050406030204" pitchFamily="18" charset="0"/>
                            </a:rPr>
                            <m:t>,</m:t>
                          </m:r>
                          <m:sSup>
                            <m:sSupPr>
                              <m:ctrlPr>
                                <a:rPr lang="en-US" b="1" i="1" dirty="0" smtClean="0">
                                  <a:solidFill>
                                    <a:schemeClr val="tx1"/>
                                  </a:solidFill>
                                  <a:latin typeface="Cambria Math" panose="02040503050406030204" pitchFamily="18" charset="0"/>
                                </a:rPr>
                              </m:ctrlPr>
                            </m:sSupPr>
                            <m:e>
                              <m:r>
                                <a:rPr lang="en-US" b="1" i="0" dirty="0" smtClean="0">
                                  <a:solidFill>
                                    <a:schemeClr val="tx1"/>
                                  </a:solidFill>
                                  <a:latin typeface="Cambria Math" panose="02040503050406030204" pitchFamily="18" charset="0"/>
                                </a:rPr>
                                <m:t>𝐩</m:t>
                              </m:r>
                            </m:e>
                            <m:sup>
                              <m:r>
                                <a:rPr lang="en-US" b="1" i="0" dirty="0" smtClean="0">
                                  <a:solidFill>
                                    <a:schemeClr val="tx1"/>
                                  </a:solidFill>
                                  <a:latin typeface="Cambria Math" panose="02040503050406030204" pitchFamily="18" charset="0"/>
                                </a:rPr>
                                <m:t>𝐒</m:t>
                              </m:r>
                            </m:sup>
                          </m:sSup>
                        </m:e>
                      </m:d>
                    </m:oMath>
                  </m:oMathPara>
                </a14:m>
                <a:endParaRPr lang="en-US" dirty="0">
                  <a:solidFill>
                    <a:schemeClr val="tx1"/>
                  </a:solidFill>
                </a:endParaRPr>
              </a:p>
            </p:txBody>
          </p:sp>
        </mc:Choice>
        <mc:Fallback xmlns="">
          <p:sp>
            <p:nvSpPr>
              <p:cNvPr id="3" name="Rounded Rectangle 2">
                <a:extLst>
                  <a:ext uri="{FF2B5EF4-FFF2-40B4-BE49-F238E27FC236}">
                    <a16:creationId xmlns:a16="http://schemas.microsoft.com/office/drawing/2014/main" id="{2C96D981-E64A-7D43-A260-D6106C9C384C}"/>
                  </a:ext>
                </a:extLst>
              </p:cNvPr>
              <p:cNvSpPr>
                <a:spLocks noRot="1" noChangeAspect="1" noMove="1" noResize="1" noEditPoints="1" noAdjustHandles="1" noChangeArrowheads="1" noChangeShapeType="1" noTextEdit="1"/>
              </p:cNvSpPr>
              <p:nvPr/>
            </p:nvSpPr>
            <p:spPr>
              <a:xfrm>
                <a:off x="1026998" y="1494741"/>
                <a:ext cx="3030876" cy="1353312"/>
              </a:xfrm>
              <a:prstGeom prst="roundRect">
                <a:avLst/>
              </a:prstGeom>
              <a:blipFill>
                <a:blip r:embed="rId3"/>
                <a:stretch>
                  <a:fillRect/>
                </a:stretch>
              </a:blipFill>
              <a:ln>
                <a:no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2174A485-3DBE-AF56-A7CC-17AD02874BD0}"/>
              </a:ext>
            </a:extLst>
          </p:cNvPr>
          <p:cNvSpPr/>
          <p:nvPr/>
        </p:nvSpPr>
        <p:spPr>
          <a:xfrm rot="16200000">
            <a:off x="-156529" y="1958654"/>
            <a:ext cx="1788042" cy="400110"/>
          </a:xfrm>
          <a:prstGeom prst="rect">
            <a:avLst/>
          </a:prstGeom>
        </p:spPr>
        <p:txBody>
          <a:bodyPr wrap="square">
            <a:spAutoFit/>
          </a:bodyPr>
          <a:lstStyle/>
          <a:p>
            <a:pPr algn="ctr"/>
            <a:r>
              <a:rPr lang="en-US" sz="2000" dirty="0">
                <a:solidFill>
                  <a:schemeClr val="bg1">
                    <a:lumMod val="65000"/>
                  </a:schemeClr>
                </a:solidFill>
              </a:rPr>
              <a:t>System Space</a:t>
            </a:r>
          </a:p>
        </p:txBody>
      </p:sp>
      <p:sp>
        <p:nvSpPr>
          <p:cNvPr id="6" name="Rectangle 5">
            <a:extLst>
              <a:ext uri="{FF2B5EF4-FFF2-40B4-BE49-F238E27FC236}">
                <a16:creationId xmlns:a16="http://schemas.microsoft.com/office/drawing/2014/main" id="{82986C32-43AD-D853-F4D6-F645C2C8A19D}"/>
              </a:ext>
            </a:extLst>
          </p:cNvPr>
          <p:cNvSpPr/>
          <p:nvPr/>
        </p:nvSpPr>
        <p:spPr>
          <a:xfrm rot="16200000">
            <a:off x="-35374" y="4871707"/>
            <a:ext cx="1543363" cy="400110"/>
          </a:xfrm>
          <a:prstGeom prst="rect">
            <a:avLst/>
          </a:prstGeom>
        </p:spPr>
        <p:txBody>
          <a:bodyPr wrap="square">
            <a:spAutoFit/>
          </a:bodyPr>
          <a:lstStyle/>
          <a:p>
            <a:pPr algn="ctr"/>
            <a:r>
              <a:rPr lang="en-US" sz="2000" dirty="0">
                <a:solidFill>
                  <a:schemeClr val="bg1">
                    <a:lumMod val="65000"/>
                  </a:schemeClr>
                </a:solidFill>
              </a:rPr>
              <a:t>Model Space</a:t>
            </a:r>
          </a:p>
        </p:txBody>
      </p:sp>
      <p:sp>
        <p:nvSpPr>
          <p:cNvPr id="10" name="Rectangle 9">
            <a:extLst>
              <a:ext uri="{FF2B5EF4-FFF2-40B4-BE49-F238E27FC236}">
                <a16:creationId xmlns:a16="http://schemas.microsoft.com/office/drawing/2014/main" id="{22CF52FE-E093-2B3D-1437-698DEAC226A7}"/>
              </a:ext>
            </a:extLst>
          </p:cNvPr>
          <p:cNvSpPr/>
          <p:nvPr/>
        </p:nvSpPr>
        <p:spPr>
          <a:xfrm rot="16200000">
            <a:off x="-87223" y="3472739"/>
            <a:ext cx="1648676" cy="400110"/>
          </a:xfrm>
          <a:prstGeom prst="rect">
            <a:avLst/>
          </a:prstGeom>
        </p:spPr>
        <p:txBody>
          <a:bodyPr wrap="square">
            <a:spAutoFit/>
          </a:bodyPr>
          <a:lstStyle/>
          <a:p>
            <a:pPr algn="ctr"/>
            <a:r>
              <a:rPr lang="en-US" sz="2000" dirty="0">
                <a:solidFill>
                  <a:schemeClr val="bg1">
                    <a:lumMod val="65000"/>
                  </a:schemeClr>
                </a:solidFill>
              </a:rPr>
              <a:t>Data Space</a:t>
            </a:r>
          </a:p>
        </p:txBody>
      </p:sp>
      <mc:AlternateContent xmlns:mc="http://schemas.openxmlformats.org/markup-compatibility/2006" xmlns:a14="http://schemas.microsoft.com/office/drawing/2010/main">
        <mc:Choice Requires="a14">
          <p:sp>
            <p:nvSpPr>
              <p:cNvPr id="11" name="Rounded Rectangle 2">
                <a:extLst>
                  <a:ext uri="{FF2B5EF4-FFF2-40B4-BE49-F238E27FC236}">
                    <a16:creationId xmlns:a16="http://schemas.microsoft.com/office/drawing/2014/main" id="{F727C345-CC11-D548-C268-87B5F08C8B23}"/>
                  </a:ext>
                </a:extLst>
              </p:cNvPr>
              <p:cNvSpPr/>
              <p:nvPr/>
            </p:nvSpPr>
            <p:spPr>
              <a:xfrm>
                <a:off x="1026998" y="2936618"/>
                <a:ext cx="3030876" cy="1354666"/>
              </a:xfrm>
              <a:prstGeom prst="roundRect">
                <a:avLst/>
              </a:prstGeom>
              <a:solidFill>
                <a:schemeClr val="accent1">
                  <a:lumMod val="40000"/>
                  <a:lumOff val="60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Group"/>
                    </m:oMathParaPr>
                    <m:oMath xmlns:m="http://schemas.openxmlformats.org/officeDocument/2006/math">
                      <m:sSup>
                        <m:sSupPr>
                          <m:ctrlPr>
                            <a:rPr lang="en-US" sz="2000" i="1" dirty="0">
                              <a:solidFill>
                                <a:prstClr val="black"/>
                              </a:solidFill>
                              <a:latin typeface="Cambria Math" panose="02040503050406030204" pitchFamily="18" charset="0"/>
                            </a:rPr>
                          </m:ctrlPr>
                        </m:sSupPr>
                        <m:e>
                          <m:r>
                            <a:rPr lang="en-US" sz="2000" i="1" dirty="0">
                              <a:solidFill>
                                <a:prstClr val="black"/>
                              </a:solidFill>
                              <a:latin typeface="Cambria Math" panose="02040503050406030204" pitchFamily="18" charset="0"/>
                            </a:rPr>
                            <m:t>𝒟</m:t>
                          </m:r>
                        </m:e>
                        <m:sup>
                          <m:r>
                            <a:rPr lang="en-US" sz="2000" b="1" dirty="0">
                              <a:solidFill>
                                <a:prstClr val="black"/>
                              </a:solidFill>
                              <a:latin typeface="Cambria Math" panose="02040503050406030204" pitchFamily="18" charset="0"/>
                            </a:rPr>
                            <m:t>𝐒</m:t>
                          </m:r>
                        </m:sup>
                      </m:sSup>
                      <m:r>
                        <a:rPr lang="en-US" b="0" i="1" dirty="0" smtClean="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b="1">
                                  <a:solidFill>
                                    <a:schemeClr val="tx1"/>
                                  </a:solidFill>
                                  <a:latin typeface="Cambria Math" panose="02040503050406030204" pitchFamily="18" charset="0"/>
                                </a:rPr>
                                <m:t>𝐱</m:t>
                              </m:r>
                            </m:e>
                          </m:acc>
                        </m:e>
                        <m:sup>
                          <m:r>
                            <a:rPr lang="en-US" b="1" i="0" smtClean="0">
                              <a:solidFill>
                                <a:schemeClr val="tx1"/>
                              </a:solidFill>
                              <a:latin typeface="Cambria Math" panose="02040503050406030204" pitchFamily="18" charset="0"/>
                            </a:rPr>
                            <m:t>𝐒</m:t>
                          </m:r>
                        </m:sup>
                      </m:sSup>
                      <m:r>
                        <a:rPr lang="en-US" b="0" dirty="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b="1">
                                  <a:solidFill>
                                    <a:schemeClr val="tx1"/>
                                  </a:solidFill>
                                  <a:latin typeface="Cambria Math" panose="02040503050406030204" pitchFamily="18" charset="0"/>
                                </a:rPr>
                                <m:t>𝐮</m:t>
                              </m:r>
                            </m:e>
                          </m:acc>
                        </m:e>
                        <m:sup>
                          <m:r>
                            <a:rPr lang="en-US" b="1" i="1" smtClean="0">
                              <a:solidFill>
                                <a:schemeClr val="tx1"/>
                              </a:solidFill>
                              <a:latin typeface="Cambria Math" panose="02040503050406030204" pitchFamily="18" charset="0"/>
                            </a:rPr>
                            <m:t>𝑺</m:t>
                          </m:r>
                        </m:sup>
                      </m:sSup>
                      <m:r>
                        <a:rPr lang="en-US" b="1" i="0"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1" name="Rounded Rectangle 2">
                <a:extLst>
                  <a:ext uri="{FF2B5EF4-FFF2-40B4-BE49-F238E27FC236}">
                    <a16:creationId xmlns:a16="http://schemas.microsoft.com/office/drawing/2014/main" id="{F727C345-CC11-D548-C268-87B5F08C8B23}"/>
                  </a:ext>
                </a:extLst>
              </p:cNvPr>
              <p:cNvSpPr>
                <a:spLocks noRot="1" noChangeAspect="1" noMove="1" noResize="1" noEditPoints="1" noAdjustHandles="1" noChangeArrowheads="1" noChangeShapeType="1" noTextEdit="1"/>
              </p:cNvSpPr>
              <p:nvPr/>
            </p:nvSpPr>
            <p:spPr>
              <a:xfrm>
                <a:off x="1026998" y="2936618"/>
                <a:ext cx="3030876" cy="1354666"/>
              </a:xfrm>
              <a:prstGeom prst="round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ounded Rectangle 2">
                <a:extLst>
                  <a:ext uri="{FF2B5EF4-FFF2-40B4-BE49-F238E27FC236}">
                    <a16:creationId xmlns:a16="http://schemas.microsoft.com/office/drawing/2014/main" id="{90064221-636D-6FED-7C88-1196779A3ABE}"/>
                  </a:ext>
                </a:extLst>
              </p:cNvPr>
              <p:cNvSpPr/>
              <p:nvPr/>
            </p:nvSpPr>
            <p:spPr>
              <a:xfrm>
                <a:off x="4762821" y="2945414"/>
                <a:ext cx="3030876" cy="1354666"/>
              </a:xfrm>
              <a:prstGeom prst="roundRect">
                <a:avLst/>
              </a:prstGeom>
              <a:solidFill>
                <a:schemeClr val="accent2">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𝒟</m:t>
                          </m:r>
                        </m:e>
                        <m:sub>
                          <m:r>
                            <a:rPr lang="en-US" b="1" i="0" dirty="0" smtClean="0">
                              <a:solidFill>
                                <a:schemeClr val="tx1"/>
                              </a:solidFill>
                              <a:latin typeface="Cambria Math" panose="02040503050406030204" pitchFamily="18" charset="0"/>
                            </a:rPr>
                            <m:t>𝐓</m:t>
                          </m:r>
                        </m:sub>
                      </m:sSub>
                      <m:r>
                        <a:rPr lang="en-US" i="1" dirty="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b="1" i="0" smtClean="0">
                                  <a:solidFill>
                                    <a:schemeClr val="tx1"/>
                                  </a:solidFill>
                                  <a:latin typeface="Cambria Math" panose="02040503050406030204" pitchFamily="18" charset="0"/>
                                </a:rPr>
                                <m:t>𝐱</m:t>
                              </m:r>
                            </m:e>
                          </m:acc>
                        </m:e>
                        <m:sup>
                          <m:r>
                            <a:rPr lang="en-US" b="1" i="1" smtClean="0">
                              <a:solidFill>
                                <a:schemeClr val="tx1"/>
                              </a:solidFill>
                              <a:latin typeface="Cambria Math" panose="02040503050406030204" pitchFamily="18" charset="0"/>
                            </a:rPr>
                            <m:t>𝑻</m:t>
                          </m:r>
                        </m:sup>
                      </m:sSup>
                      <m:r>
                        <a:rPr lang="en-US" b="1" dirty="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b="1">
                                  <a:solidFill>
                                    <a:schemeClr val="tx1"/>
                                  </a:solidFill>
                                  <a:latin typeface="Cambria Math" panose="02040503050406030204" pitchFamily="18" charset="0"/>
                                </a:rPr>
                                <m:t>𝐮</m:t>
                              </m:r>
                            </m:e>
                          </m:acc>
                        </m:e>
                        <m:sup>
                          <m:r>
                            <a:rPr lang="en-US" b="1" i="1" smtClean="0">
                              <a:solidFill>
                                <a:schemeClr val="tx1"/>
                              </a:solidFill>
                              <a:latin typeface="Cambria Math" panose="02040503050406030204" pitchFamily="18" charset="0"/>
                            </a:rPr>
                            <m:t>𝑻</m:t>
                          </m:r>
                        </m:sup>
                      </m:sSup>
                      <m:r>
                        <a:rPr lang="en-US" b="1" dirty="0">
                          <a:solidFill>
                            <a:schemeClr val="tx1"/>
                          </a:solidFill>
                          <a:latin typeface="Cambria Math" panose="02040503050406030204" pitchFamily="18" charset="0"/>
                        </a:rPr>
                        <m:t>}</m:t>
                      </m:r>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r>
                        <m:rPr>
                          <m:sty m:val="p"/>
                        </m:rPr>
                        <a:rPr lang="en-US" dirty="0">
                          <a:solidFill>
                            <a:schemeClr val="tx1"/>
                          </a:solidFill>
                          <a:latin typeface="Cambria Math" panose="02040503050406030204" pitchFamily="18" charset="0"/>
                        </a:rPr>
                        <m:t>dim</m:t>
                      </m:r>
                      <m:r>
                        <a:rPr lang="en-US" i="1" dirty="0">
                          <a:solidFill>
                            <a:schemeClr val="tx1"/>
                          </a:solidFill>
                          <a:latin typeface="Cambria Math" panose="02040503050406030204" pitchFamily="18" charset="0"/>
                        </a:rPr>
                        <m:t>⁡(</m:t>
                      </m:r>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𝒟</m:t>
                          </m:r>
                        </m:e>
                        <m:sup>
                          <m:r>
                            <a:rPr lang="en-US" b="1" i="0" dirty="0" smtClean="0">
                              <a:solidFill>
                                <a:schemeClr val="tx1"/>
                              </a:solidFill>
                              <a:latin typeface="Cambria Math" panose="02040503050406030204" pitchFamily="18" charset="0"/>
                            </a:rPr>
                            <m:t>𝐓</m:t>
                          </m:r>
                        </m:sup>
                      </m:sSup>
                      <m:r>
                        <a:rPr lang="en-US" i="1" dirty="0">
                          <a:solidFill>
                            <a:schemeClr val="tx1"/>
                          </a:solidFill>
                          <a:latin typeface="Cambria Math" panose="02040503050406030204" pitchFamily="18" charset="0"/>
                        </a:rPr>
                        <m:t>)≪</m:t>
                      </m:r>
                      <m:r>
                        <m:rPr>
                          <m:sty m:val="p"/>
                        </m:rPr>
                        <a:rPr lang="en-US" b="0" i="0" dirty="0" smtClean="0">
                          <a:solidFill>
                            <a:schemeClr val="tx1"/>
                          </a:solidFill>
                          <a:latin typeface="Cambria Math" panose="02040503050406030204" pitchFamily="18" charset="0"/>
                        </a:rPr>
                        <m:t>dim</m:t>
                      </m:r>
                      <m:r>
                        <a:rPr lang="en-US" b="0" i="1" dirty="0" smtClean="0">
                          <a:solidFill>
                            <a:schemeClr val="tx1"/>
                          </a:solidFill>
                          <a:latin typeface="Cambria Math" panose="02040503050406030204" pitchFamily="18" charset="0"/>
                        </a:rPr>
                        <m:t>⁡(</m:t>
                      </m:r>
                      <m:sSup>
                        <m:sSupPr>
                          <m:ctrlPr>
                            <a:rPr lang="en-US" i="1" dirty="0" smtClean="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𝒟</m:t>
                          </m:r>
                        </m:e>
                        <m:sup>
                          <m:r>
                            <a:rPr lang="en-US" b="1" dirty="0">
                              <a:solidFill>
                                <a:schemeClr val="tx1"/>
                              </a:solidFill>
                              <a:latin typeface="Cambria Math" panose="02040503050406030204" pitchFamily="18" charset="0"/>
                            </a:rPr>
                            <m:t>𝐒</m:t>
                          </m:r>
                        </m:sup>
                      </m:sSup>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8" name="Rounded Rectangle 2">
                <a:extLst>
                  <a:ext uri="{FF2B5EF4-FFF2-40B4-BE49-F238E27FC236}">
                    <a16:creationId xmlns:a16="http://schemas.microsoft.com/office/drawing/2014/main" id="{90064221-636D-6FED-7C88-1196779A3ABE}"/>
                  </a:ext>
                </a:extLst>
              </p:cNvPr>
              <p:cNvSpPr>
                <a:spLocks noRot="1" noChangeAspect="1" noMove="1" noResize="1" noEditPoints="1" noAdjustHandles="1" noChangeArrowheads="1" noChangeShapeType="1" noTextEdit="1"/>
              </p:cNvSpPr>
              <p:nvPr/>
            </p:nvSpPr>
            <p:spPr>
              <a:xfrm>
                <a:off x="4762821" y="2945414"/>
                <a:ext cx="3030876" cy="1354666"/>
              </a:xfrm>
              <a:prstGeom prst="round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ounded Rectangle 2">
                <a:extLst>
                  <a:ext uri="{FF2B5EF4-FFF2-40B4-BE49-F238E27FC236}">
                    <a16:creationId xmlns:a16="http://schemas.microsoft.com/office/drawing/2014/main" id="{7F5EB68F-A5A5-F557-E9A7-9BC6FE9A6229}"/>
                  </a:ext>
                </a:extLst>
              </p:cNvPr>
              <p:cNvSpPr/>
              <p:nvPr/>
            </p:nvSpPr>
            <p:spPr>
              <a:xfrm>
                <a:off x="1026998" y="4379977"/>
                <a:ext cx="3030876" cy="1354666"/>
              </a:xfrm>
              <a:prstGeom prst="roundRect">
                <a:avLst/>
              </a:prstGeom>
              <a:solidFill>
                <a:schemeClr val="accent1">
                  <a:lumMod val="40000"/>
                  <a:lumOff val="60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14:m>
                  <m:oMathPara xmlns:m="http://schemas.openxmlformats.org/officeDocument/2006/math">
                    <m:oMathParaPr>
                      <m:jc m:val="center"/>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acc>
                            <m:accPr>
                              <m:chr m:val="̃"/>
                              <m:ctrlPr>
                                <a:rPr lang="en-US" b="0" i="1" dirty="0" smtClean="0">
                                  <a:solidFill>
                                    <a:schemeClr val="tx1"/>
                                  </a:solidFill>
                                  <a:latin typeface="Cambria Math" panose="02040503050406030204" pitchFamily="18" charset="0"/>
                                </a:rPr>
                              </m:ctrlPr>
                            </m:accPr>
                            <m:e>
                              <m:r>
                                <a:rPr lang="en-US" b="1" i="0" dirty="0" smtClean="0">
                                  <a:solidFill>
                                    <a:schemeClr val="tx1"/>
                                  </a:solidFill>
                                  <a:latin typeface="Cambria Math" panose="02040503050406030204" pitchFamily="18" charset="0"/>
                                </a:rPr>
                                <m:t>𝐱</m:t>
                              </m:r>
                            </m:e>
                          </m:acc>
                        </m:e>
                        <m:sub>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r>
                            <m:rPr>
                              <m:sty m:val="p"/>
                            </m:rPr>
                            <a:rPr lang="el-GR">
                              <a:solidFill>
                                <a:schemeClr val="tx1"/>
                              </a:solidFill>
                              <a:latin typeface="Cambria Math" panose="02040503050406030204" pitchFamily="18" charset="0"/>
                            </a:rPr>
                            <m:t>Φ</m:t>
                          </m:r>
                        </m:e>
                        <m:sup>
                          <m:r>
                            <a:rPr lang="en-US" b="1">
                              <a:solidFill>
                                <a:schemeClr val="tx1"/>
                              </a:solidFill>
                              <a:latin typeface="Cambria Math" panose="02040503050406030204" pitchFamily="18" charset="0"/>
                            </a:rPr>
                            <m:t>𝐒</m:t>
                          </m:r>
                        </m:sup>
                      </m:sSup>
                      <m:d>
                        <m:dPr>
                          <m:ctrlPr>
                            <a:rPr lang="en-US" i="1" dirty="0">
                              <a:solidFill>
                                <a:schemeClr val="tx1"/>
                              </a:solidFill>
                              <a:latin typeface="Cambria Math" panose="02040503050406030204" pitchFamily="18" charset="0"/>
                            </a:rPr>
                          </m:ctrlPr>
                        </m:dPr>
                        <m:e>
                          <m:r>
                            <a:rPr lang="en-US" b="1" dirty="0">
                              <a:solidFill>
                                <a:schemeClr val="tx1"/>
                              </a:solidFill>
                              <a:latin typeface="Cambria Math" panose="02040503050406030204" pitchFamily="18" charset="0"/>
                            </a:rPr>
                            <m:t>𝐱</m:t>
                          </m:r>
                          <m:r>
                            <a:rPr lang="en-US" i="1" dirty="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𝐮</m:t>
                          </m:r>
                          <m:r>
                            <a:rPr lang="en-US" i="1" dirty="0">
                              <a:solidFill>
                                <a:schemeClr val="tx1"/>
                              </a:solidFill>
                              <a:latin typeface="Cambria Math" panose="02040503050406030204" pitchFamily="18" charset="0"/>
                            </a:rPr>
                            <m:t>,</m:t>
                          </m:r>
                          <m:sSup>
                            <m:sSupPr>
                              <m:ctrlPr>
                                <a:rPr lang="en-US" b="1" i="1" dirty="0" smtClean="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𝝅</m:t>
                              </m:r>
                            </m:e>
                            <m:sup>
                              <m:r>
                                <a:rPr lang="en-US" b="1" i="0" dirty="0" smtClean="0">
                                  <a:solidFill>
                                    <a:schemeClr val="tx1"/>
                                  </a:solidFill>
                                  <a:latin typeface="Cambria Math" panose="02040503050406030204" pitchFamily="18" charset="0"/>
                                </a:rPr>
                                <m:t>𝐒</m:t>
                              </m:r>
                            </m:sup>
                          </m:sSup>
                        </m:e>
                      </m:d>
                    </m:oMath>
                  </m:oMathPara>
                </a14:m>
                <a:endParaRPr lang="en-US" dirty="0">
                  <a:solidFill>
                    <a:schemeClr val="tx1"/>
                  </a:solidFill>
                </a:endParaRPr>
              </a:p>
            </p:txBody>
          </p:sp>
        </mc:Choice>
        <mc:Fallback xmlns="">
          <p:sp>
            <p:nvSpPr>
              <p:cNvPr id="39" name="Rounded Rectangle 2">
                <a:extLst>
                  <a:ext uri="{FF2B5EF4-FFF2-40B4-BE49-F238E27FC236}">
                    <a16:creationId xmlns:a16="http://schemas.microsoft.com/office/drawing/2014/main" id="{7F5EB68F-A5A5-F557-E9A7-9BC6FE9A6229}"/>
                  </a:ext>
                </a:extLst>
              </p:cNvPr>
              <p:cNvSpPr>
                <a:spLocks noRot="1" noChangeAspect="1" noMove="1" noResize="1" noEditPoints="1" noAdjustHandles="1" noChangeArrowheads="1" noChangeShapeType="1" noTextEdit="1"/>
              </p:cNvSpPr>
              <p:nvPr/>
            </p:nvSpPr>
            <p:spPr>
              <a:xfrm>
                <a:off x="1026998" y="4379977"/>
                <a:ext cx="3030876" cy="1354666"/>
              </a:xfrm>
              <a:prstGeom prst="round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ounded Rectangle 2">
                <a:extLst>
                  <a:ext uri="{FF2B5EF4-FFF2-40B4-BE49-F238E27FC236}">
                    <a16:creationId xmlns:a16="http://schemas.microsoft.com/office/drawing/2014/main" id="{2E235154-44DB-4E32-6AF0-0AE297F25533}"/>
                  </a:ext>
                </a:extLst>
              </p:cNvPr>
              <p:cNvSpPr/>
              <p:nvPr/>
            </p:nvSpPr>
            <p:spPr>
              <a:xfrm>
                <a:off x="4762821" y="4401036"/>
                <a:ext cx="3030876" cy="1354666"/>
              </a:xfrm>
              <a:prstGeom prst="roundRect">
                <a:avLst/>
              </a:prstGeom>
              <a:solidFill>
                <a:schemeClr val="accent2">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14:m>
                  <m:oMathPara xmlns:m="http://schemas.openxmlformats.org/officeDocument/2006/math">
                    <m:oMathParaPr>
                      <m:jc m:val="center"/>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acc>
                            <m:accPr>
                              <m:chr m:val="̃"/>
                              <m:ctrlPr>
                                <a:rPr lang="en-US" b="0" i="1" dirty="0" smtClean="0">
                                  <a:solidFill>
                                    <a:schemeClr val="tx1"/>
                                  </a:solidFill>
                                  <a:latin typeface="Cambria Math" panose="02040503050406030204" pitchFamily="18" charset="0"/>
                                </a:rPr>
                              </m:ctrlPr>
                            </m:accPr>
                            <m:e>
                              <m:r>
                                <a:rPr lang="en-US" b="1" i="0" dirty="0" smtClean="0">
                                  <a:solidFill>
                                    <a:schemeClr val="tx1"/>
                                  </a:solidFill>
                                  <a:latin typeface="Cambria Math" panose="02040503050406030204" pitchFamily="18" charset="0"/>
                                </a:rPr>
                                <m:t>𝐱</m:t>
                              </m:r>
                            </m:e>
                          </m:acc>
                        </m:e>
                        <m:sub>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r>
                            <m:rPr>
                              <m:sty m:val="p"/>
                            </m:rPr>
                            <a:rPr lang="el-GR">
                              <a:solidFill>
                                <a:schemeClr val="tx1"/>
                              </a:solidFill>
                              <a:latin typeface="Cambria Math" panose="02040503050406030204" pitchFamily="18" charset="0"/>
                            </a:rPr>
                            <m:t>Φ</m:t>
                          </m:r>
                        </m:e>
                        <m:sup>
                          <m:r>
                            <a:rPr lang="en-US" b="1" i="0" smtClean="0">
                              <a:solidFill>
                                <a:schemeClr val="tx1"/>
                              </a:solidFill>
                              <a:latin typeface="Cambria Math" panose="02040503050406030204" pitchFamily="18" charset="0"/>
                            </a:rPr>
                            <m:t>𝐓</m:t>
                          </m:r>
                        </m:sup>
                      </m:sSup>
                      <m:d>
                        <m:dPr>
                          <m:ctrlPr>
                            <a:rPr lang="en-US" i="1" dirty="0">
                              <a:solidFill>
                                <a:schemeClr val="tx1"/>
                              </a:solidFill>
                              <a:latin typeface="Cambria Math" panose="02040503050406030204" pitchFamily="18" charset="0"/>
                            </a:rPr>
                          </m:ctrlPr>
                        </m:dPr>
                        <m:e>
                          <m:r>
                            <a:rPr lang="en-US" b="1" dirty="0">
                              <a:solidFill>
                                <a:schemeClr val="tx1"/>
                              </a:solidFill>
                              <a:latin typeface="Cambria Math" panose="02040503050406030204" pitchFamily="18" charset="0"/>
                            </a:rPr>
                            <m:t>𝐱</m:t>
                          </m:r>
                          <m:r>
                            <a:rPr lang="en-US" i="1" dirty="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𝐮</m:t>
                          </m:r>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𝝅</m:t>
                              </m:r>
                            </m:e>
                            <m:sup>
                              <m:r>
                                <a:rPr lang="en-US" b="1" dirty="0">
                                  <a:solidFill>
                                    <a:schemeClr val="tx1"/>
                                  </a:solidFill>
                                  <a:latin typeface="Cambria Math" panose="02040503050406030204" pitchFamily="18" charset="0"/>
                                </a:rPr>
                                <m:t>𝐓</m:t>
                              </m:r>
                            </m:sup>
                          </m:sSup>
                        </m:e>
                      </m:d>
                    </m:oMath>
                  </m:oMathPara>
                </a14:m>
                <a:endParaRPr lang="en-US" dirty="0">
                  <a:solidFill>
                    <a:schemeClr val="tx1"/>
                  </a:solidFill>
                </a:endParaRPr>
              </a:p>
            </p:txBody>
          </p:sp>
        </mc:Choice>
        <mc:Fallback xmlns="">
          <p:sp>
            <p:nvSpPr>
              <p:cNvPr id="40" name="Rounded Rectangle 2">
                <a:extLst>
                  <a:ext uri="{FF2B5EF4-FFF2-40B4-BE49-F238E27FC236}">
                    <a16:creationId xmlns:a16="http://schemas.microsoft.com/office/drawing/2014/main" id="{2E235154-44DB-4E32-6AF0-0AE297F25533}"/>
                  </a:ext>
                </a:extLst>
              </p:cNvPr>
              <p:cNvSpPr>
                <a:spLocks noRot="1" noChangeAspect="1" noMove="1" noResize="1" noEditPoints="1" noAdjustHandles="1" noChangeArrowheads="1" noChangeShapeType="1" noTextEdit="1"/>
              </p:cNvSpPr>
              <p:nvPr/>
            </p:nvSpPr>
            <p:spPr>
              <a:xfrm>
                <a:off x="4762821" y="4401036"/>
                <a:ext cx="3030876" cy="1354666"/>
              </a:xfrm>
              <a:prstGeom prst="roundRect">
                <a:avLst/>
              </a:prstGeom>
              <a:blipFill>
                <a:blip r:embed="rId7"/>
                <a:stretch>
                  <a:fillRect/>
                </a:stretch>
              </a:blipFill>
              <a:ln>
                <a:noFill/>
              </a:ln>
            </p:spPr>
            <p:txBody>
              <a:bodyPr/>
              <a:lstStyle/>
              <a:p>
                <a:r>
                  <a:rPr lang="en-US">
                    <a:noFill/>
                  </a:rPr>
                  <a:t> </a:t>
                </a:r>
              </a:p>
            </p:txBody>
          </p:sp>
        </mc:Fallback>
      </mc:AlternateContent>
      <p:sp>
        <p:nvSpPr>
          <p:cNvPr id="43" name="TextBox 42">
            <a:extLst>
              <a:ext uri="{FF2B5EF4-FFF2-40B4-BE49-F238E27FC236}">
                <a16:creationId xmlns:a16="http://schemas.microsoft.com/office/drawing/2014/main" id="{5B392E22-F55A-8549-A794-97C4F2436A61}"/>
              </a:ext>
            </a:extLst>
          </p:cNvPr>
          <p:cNvSpPr txBox="1"/>
          <p:nvPr/>
        </p:nvSpPr>
        <p:spPr>
          <a:xfrm>
            <a:off x="7793696" y="1491146"/>
            <a:ext cx="4174257" cy="1938992"/>
          </a:xfrm>
          <a:prstGeom prst="rect">
            <a:avLst/>
          </a:prstGeom>
          <a:noFill/>
        </p:spPr>
        <p:txBody>
          <a:bodyPr wrap="square" rtlCol="0">
            <a:spAutoFit/>
          </a:bodyPr>
          <a:lstStyle/>
          <a:p>
            <a:r>
              <a:rPr lang="en-US" sz="2000" b="1" dirty="0"/>
              <a:t>Assumption: Source and Target systems are similar but not identical</a:t>
            </a:r>
          </a:p>
          <a:p>
            <a:endParaRPr lang="en-US" sz="2000" b="1" dirty="0"/>
          </a:p>
          <a:p>
            <a:r>
              <a:rPr lang="en-US" sz="2000" b="1" dirty="0"/>
              <a:t>Need: minimize use of Target system data to build a ML model, starting from ML model of Source system</a:t>
            </a:r>
            <a:endParaRPr lang="en-US" sz="2000" dirty="0"/>
          </a:p>
        </p:txBody>
      </p:sp>
      <p:sp>
        <p:nvSpPr>
          <p:cNvPr id="7" name="TextBox 6">
            <a:extLst>
              <a:ext uri="{FF2B5EF4-FFF2-40B4-BE49-F238E27FC236}">
                <a16:creationId xmlns:a16="http://schemas.microsoft.com/office/drawing/2014/main" id="{5ED2A177-7D7E-C787-AC0C-16F2A05CF9D1}"/>
              </a:ext>
            </a:extLst>
          </p:cNvPr>
          <p:cNvSpPr txBox="1"/>
          <p:nvPr/>
        </p:nvSpPr>
        <p:spPr>
          <a:xfrm>
            <a:off x="1690856" y="997907"/>
            <a:ext cx="1703159" cy="400110"/>
          </a:xfrm>
          <a:prstGeom prst="rect">
            <a:avLst/>
          </a:prstGeom>
          <a:noFill/>
        </p:spPr>
        <p:txBody>
          <a:bodyPr wrap="none" rtlCol="0">
            <a:spAutoFit/>
          </a:bodyPr>
          <a:lstStyle/>
          <a:p>
            <a:r>
              <a:rPr lang="en-US" sz="2000" b="1" i="1" u="sng" dirty="0"/>
              <a:t>Source</a:t>
            </a:r>
            <a:r>
              <a:rPr lang="en-US" sz="2000" b="1" i="1" dirty="0"/>
              <a:t> System</a:t>
            </a:r>
            <a:endParaRPr lang="en-US" sz="2000" b="1" i="1" u="sng" dirty="0"/>
          </a:p>
        </p:txBody>
      </p:sp>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7C6E8E48-A770-66C5-F3B4-2085A0395B5A}"/>
                  </a:ext>
                </a:extLst>
              </p:cNvPr>
              <p:cNvSpPr/>
              <p:nvPr/>
            </p:nvSpPr>
            <p:spPr>
              <a:xfrm>
                <a:off x="4762821" y="1491146"/>
                <a:ext cx="3030876" cy="1353312"/>
              </a:xfrm>
              <a:prstGeom prst="roundRect">
                <a:avLst/>
              </a:prstGeom>
              <a:solidFill>
                <a:schemeClr val="accent2">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lang="en-US" i="1" dirty="0" smtClean="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𝑑</m:t>
                          </m:r>
                        </m:num>
                        <m:den>
                          <m:r>
                            <a:rPr lang="en-US" i="1" dirty="0">
                              <a:solidFill>
                                <a:schemeClr val="tx1"/>
                              </a:solidFill>
                              <a:latin typeface="Cambria Math" panose="02040503050406030204" pitchFamily="18" charset="0"/>
                            </a:rPr>
                            <m:t>𝑑𝑡</m:t>
                          </m:r>
                        </m:den>
                      </m:f>
                      <m:r>
                        <a:rPr lang="en-US" b="1" dirty="0">
                          <a:solidFill>
                            <a:schemeClr val="tx1"/>
                          </a:solidFill>
                          <a:latin typeface="Cambria Math" panose="02040503050406030204" pitchFamily="18" charset="0"/>
                        </a:rPr>
                        <m:t>𝐱</m:t>
                      </m:r>
                      <m:d>
                        <m:dPr>
                          <m:ctrlPr>
                            <a:rPr lang="en-US" i="1" dirty="0" smtClean="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𝑡</m:t>
                          </m:r>
                        </m:e>
                      </m:d>
                      <m:r>
                        <a:rPr lang="en-US" i="1" dirty="0">
                          <a:solidFill>
                            <a:schemeClr val="tx1"/>
                          </a:solidFill>
                          <a:latin typeface="Cambria Math" panose="02040503050406030204" pitchFamily="18" charset="0"/>
                        </a:rPr>
                        <m:t>=</m:t>
                      </m:r>
                      <m:sSup>
                        <m:sSupPr>
                          <m:ctrlPr>
                            <a:rPr lang="en-US" sz="2000" b="1" i="1" dirty="0">
                              <a:solidFill>
                                <a:prstClr val="black"/>
                              </a:solidFill>
                              <a:latin typeface="Cambria Math" panose="02040503050406030204" pitchFamily="18" charset="0"/>
                            </a:rPr>
                          </m:ctrlPr>
                        </m:sSupPr>
                        <m:e>
                          <m:r>
                            <a:rPr lang="en-US" sz="2000" b="1" dirty="0">
                              <a:solidFill>
                                <a:prstClr val="black"/>
                              </a:solidFill>
                              <a:latin typeface="Cambria Math" panose="02040503050406030204" pitchFamily="18" charset="0"/>
                            </a:rPr>
                            <m:t>𝐟</m:t>
                          </m:r>
                        </m:e>
                        <m:sup>
                          <m:r>
                            <a:rPr lang="en-US" sz="2000" b="1" i="0" dirty="0" smtClean="0">
                              <a:solidFill>
                                <a:prstClr val="black"/>
                              </a:solidFill>
                              <a:latin typeface="Cambria Math" panose="02040503050406030204" pitchFamily="18" charset="0"/>
                            </a:rPr>
                            <m:t>𝐓</m:t>
                          </m:r>
                        </m:sup>
                      </m:sSup>
                      <m:d>
                        <m:dPr>
                          <m:ctrlPr>
                            <a:rPr lang="en-US" i="1" dirty="0">
                              <a:solidFill>
                                <a:schemeClr val="tx1"/>
                              </a:solidFill>
                              <a:latin typeface="Cambria Math" panose="02040503050406030204" pitchFamily="18" charset="0"/>
                            </a:rPr>
                          </m:ctrlPr>
                        </m:dPr>
                        <m:e>
                          <m:r>
                            <a:rPr lang="en-US" b="1" dirty="0">
                              <a:solidFill>
                                <a:schemeClr val="tx1"/>
                              </a:solidFill>
                              <a:latin typeface="Cambria Math" panose="02040503050406030204" pitchFamily="18" charset="0"/>
                            </a:rPr>
                            <m:t>𝐱</m:t>
                          </m:r>
                          <m:r>
                            <a:rPr lang="en-US" i="1" dirty="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𝐮</m:t>
                          </m:r>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dirty="0">
                                  <a:solidFill>
                                    <a:schemeClr val="tx1"/>
                                  </a:solidFill>
                                  <a:latin typeface="Cambria Math" panose="02040503050406030204" pitchFamily="18" charset="0"/>
                                </a:rPr>
                                <m:t>𝐩</m:t>
                              </m:r>
                            </m:e>
                            <m:sup>
                              <m:r>
                                <a:rPr lang="en-US" b="1" dirty="0">
                                  <a:solidFill>
                                    <a:schemeClr val="tx1"/>
                                  </a:solidFill>
                                  <a:latin typeface="Cambria Math" panose="02040503050406030204" pitchFamily="18" charset="0"/>
                                </a:rPr>
                                <m:t>𝐓</m:t>
                              </m:r>
                            </m:sup>
                          </m:sSup>
                        </m:e>
                      </m:d>
                    </m:oMath>
                  </m:oMathPara>
                </a14:m>
                <a:endParaRPr lang="en-US" dirty="0">
                  <a:solidFill>
                    <a:schemeClr val="tx1"/>
                  </a:solidFill>
                </a:endParaRPr>
              </a:p>
            </p:txBody>
          </p:sp>
        </mc:Choice>
        <mc:Fallback xmlns="">
          <p:sp>
            <p:nvSpPr>
              <p:cNvPr id="8" name="Rounded Rectangle 7">
                <a:extLst>
                  <a:ext uri="{FF2B5EF4-FFF2-40B4-BE49-F238E27FC236}">
                    <a16:creationId xmlns:a16="http://schemas.microsoft.com/office/drawing/2014/main" id="{7C6E8E48-A770-66C5-F3B4-2085A0395B5A}"/>
                  </a:ext>
                </a:extLst>
              </p:cNvPr>
              <p:cNvSpPr>
                <a:spLocks noRot="1" noChangeAspect="1" noMove="1" noResize="1" noEditPoints="1" noAdjustHandles="1" noChangeArrowheads="1" noChangeShapeType="1" noTextEdit="1"/>
              </p:cNvSpPr>
              <p:nvPr/>
            </p:nvSpPr>
            <p:spPr>
              <a:xfrm>
                <a:off x="4762821" y="1491146"/>
                <a:ext cx="3030876" cy="1353312"/>
              </a:xfrm>
              <a:prstGeom prst="roundRect">
                <a:avLst/>
              </a:prstGeom>
              <a:blipFill>
                <a:blip r:embed="rId8"/>
                <a:stretch>
                  <a:fillRect/>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230DEFA7-F748-A634-F9DF-FBA919B5BD6E}"/>
              </a:ext>
            </a:extLst>
          </p:cNvPr>
          <p:cNvSpPr txBox="1"/>
          <p:nvPr/>
        </p:nvSpPr>
        <p:spPr>
          <a:xfrm>
            <a:off x="5441010" y="1012898"/>
            <a:ext cx="1674497" cy="400110"/>
          </a:xfrm>
          <a:prstGeom prst="rect">
            <a:avLst/>
          </a:prstGeom>
          <a:noFill/>
        </p:spPr>
        <p:txBody>
          <a:bodyPr wrap="none" rtlCol="0">
            <a:spAutoFit/>
          </a:bodyPr>
          <a:lstStyle/>
          <a:p>
            <a:r>
              <a:rPr lang="en-US" sz="2000" b="1" i="1" u="sng" dirty="0"/>
              <a:t>Target</a:t>
            </a:r>
            <a:r>
              <a:rPr lang="en-US" sz="2000" b="1" i="1" dirty="0"/>
              <a:t> System</a:t>
            </a:r>
            <a:endParaRPr lang="en-US" sz="2000" b="1" i="1" u="sng" dirty="0"/>
          </a:p>
        </p:txBody>
      </p:sp>
      <p:grpSp>
        <p:nvGrpSpPr>
          <p:cNvPr id="12" name="Group 11">
            <a:extLst>
              <a:ext uri="{FF2B5EF4-FFF2-40B4-BE49-F238E27FC236}">
                <a16:creationId xmlns:a16="http://schemas.microsoft.com/office/drawing/2014/main" id="{FCFF526F-769A-354A-7230-02F8963FD122}"/>
              </a:ext>
            </a:extLst>
          </p:cNvPr>
          <p:cNvGrpSpPr/>
          <p:nvPr/>
        </p:nvGrpSpPr>
        <p:grpSpPr>
          <a:xfrm>
            <a:off x="4117039" y="1384459"/>
            <a:ext cx="548640" cy="4458984"/>
            <a:chOff x="5132406" y="1189566"/>
            <a:chExt cx="548640" cy="4460308"/>
          </a:xfrm>
        </p:grpSpPr>
        <p:cxnSp>
          <p:nvCxnSpPr>
            <p:cNvPr id="13" name="Straight Connector 12">
              <a:extLst>
                <a:ext uri="{FF2B5EF4-FFF2-40B4-BE49-F238E27FC236}">
                  <a16:creationId xmlns:a16="http://schemas.microsoft.com/office/drawing/2014/main" id="{923D6B9B-F346-6B2C-E523-E061D57544E3}"/>
                </a:ext>
              </a:extLst>
            </p:cNvPr>
            <p:cNvCxnSpPr>
              <a:cxnSpLocks/>
            </p:cNvCxnSpPr>
            <p:nvPr/>
          </p:nvCxnSpPr>
          <p:spPr>
            <a:xfrm>
              <a:off x="5406726" y="1189566"/>
              <a:ext cx="0" cy="17855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BA1D720-2CAD-0F95-DDB7-756D16C34A37}"/>
                </a:ext>
              </a:extLst>
            </p:cNvPr>
            <p:cNvGrpSpPr/>
            <p:nvPr/>
          </p:nvGrpSpPr>
          <p:grpSpPr>
            <a:xfrm>
              <a:off x="5132406" y="3144970"/>
              <a:ext cx="548640" cy="548640"/>
              <a:chOff x="5174936" y="2732734"/>
              <a:chExt cx="548640" cy="548640"/>
            </a:xfrm>
          </p:grpSpPr>
          <p:sp>
            <p:nvSpPr>
              <p:cNvPr id="16" name="Oval 15">
                <a:extLst>
                  <a:ext uri="{FF2B5EF4-FFF2-40B4-BE49-F238E27FC236}">
                    <a16:creationId xmlns:a16="http://schemas.microsoft.com/office/drawing/2014/main" id="{BA13F71E-C02D-0ACD-F906-C1D2D1A185B0}"/>
                  </a:ext>
                </a:extLst>
              </p:cNvPr>
              <p:cNvSpPr/>
              <p:nvPr/>
            </p:nvSpPr>
            <p:spPr>
              <a:xfrm>
                <a:off x="5174936" y="2732734"/>
                <a:ext cx="548640" cy="548640"/>
              </a:xfrm>
              <a:prstGeom prst="ellips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evron 62">
                <a:extLst>
                  <a:ext uri="{FF2B5EF4-FFF2-40B4-BE49-F238E27FC236}">
                    <a16:creationId xmlns:a16="http://schemas.microsoft.com/office/drawing/2014/main" id="{135C43EE-5A86-2E4B-AB8A-4C92F41ADB9F}"/>
                  </a:ext>
                </a:extLst>
              </p:cNvPr>
              <p:cNvSpPr/>
              <p:nvPr/>
            </p:nvSpPr>
            <p:spPr>
              <a:xfrm>
                <a:off x="5315441" y="2839786"/>
                <a:ext cx="267630" cy="3122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5" name="Straight Connector 14">
              <a:extLst>
                <a:ext uri="{FF2B5EF4-FFF2-40B4-BE49-F238E27FC236}">
                  <a16:creationId xmlns:a16="http://schemas.microsoft.com/office/drawing/2014/main" id="{A4B55D5C-170A-4206-276B-C1E9C94E1D1B}"/>
                </a:ext>
              </a:extLst>
            </p:cNvPr>
            <p:cNvCxnSpPr>
              <a:cxnSpLocks/>
            </p:cNvCxnSpPr>
            <p:nvPr/>
          </p:nvCxnSpPr>
          <p:spPr>
            <a:xfrm>
              <a:off x="5406726" y="3863503"/>
              <a:ext cx="0" cy="178637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6853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D0C6F-D867-771F-55E0-DF63A9D09C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15A4BC-14CA-B9D6-A3BA-3CD21D900925}"/>
              </a:ext>
            </a:extLst>
          </p:cNvPr>
          <p:cNvSpPr>
            <a:spLocks noGrp="1"/>
          </p:cNvSpPr>
          <p:nvPr>
            <p:ph type="title"/>
          </p:nvPr>
        </p:nvSpPr>
        <p:spPr>
          <a:xfrm>
            <a:off x="381000" y="139338"/>
            <a:ext cx="5011132" cy="679269"/>
          </a:xfrm>
        </p:spPr>
        <p:txBody>
          <a:bodyPr/>
          <a:lstStyle/>
          <a:p>
            <a:r>
              <a:rPr lang="en-US" dirty="0"/>
              <a:t>Example: Damped Spring</a:t>
            </a:r>
          </a:p>
        </p:txBody>
      </p:sp>
      <p:sp>
        <p:nvSpPr>
          <p:cNvPr id="4" name="Slide Number Placeholder 3">
            <a:extLst>
              <a:ext uri="{FF2B5EF4-FFF2-40B4-BE49-F238E27FC236}">
                <a16:creationId xmlns:a16="http://schemas.microsoft.com/office/drawing/2014/main" id="{589ADC2F-C9E7-3B2A-D03B-57977382C99D}"/>
              </a:ext>
            </a:extLst>
          </p:cNvPr>
          <p:cNvSpPr>
            <a:spLocks noGrp="1"/>
          </p:cNvSpPr>
          <p:nvPr>
            <p:ph type="sldNum" sz="quarter" idx="12"/>
          </p:nvPr>
        </p:nvSpPr>
        <p:spPr/>
        <p:txBody>
          <a:bodyPr/>
          <a:lstStyle/>
          <a:p>
            <a:fld id="{1007560D-C660-4FEE-81F4-7F597AF5B804}" type="slidenum">
              <a:rPr lang="en-US" smtClean="0"/>
              <a:t>6</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CB6AC-A993-B38E-24CF-EF9746C3FCBE}"/>
                  </a:ext>
                </a:extLst>
              </p:cNvPr>
              <p:cNvSpPr>
                <a:spLocks noGrp="1"/>
              </p:cNvSpPr>
              <p:nvPr>
                <p:ph idx="1"/>
              </p:nvPr>
            </p:nvSpPr>
            <p:spPr>
              <a:xfrm>
                <a:off x="381000" y="990600"/>
                <a:ext cx="5158248" cy="5189411"/>
              </a:xfrm>
            </p:spPr>
            <p:txBody>
              <a:bodyPr>
                <a:normAutofit/>
              </a:bodyPr>
              <a:lstStyle/>
              <a:p>
                <a:pPr marL="0" indent="0">
                  <a:buNone/>
                </a:pPr>
                <a:r>
                  <a:rPr lang="en-US" b="1" dirty="0"/>
                  <a:t>Source System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sub>
                    </m:sSub>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𝑠</m:t>
                        </m:r>
                      </m:sub>
                    </m:sSub>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𝑠</m:t>
                        </m:r>
                      </m:sub>
                    </m:sSub>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𝑠</m:t>
                        </m:r>
                      </m:sub>
                    </m:sSub>
                  </m:oMath>
                </a14:m>
                <a:endParaRPr lang="en-US" dirty="0"/>
              </a:p>
              <a:p>
                <a:pPr marL="0" indent="0">
                  <a:buNone/>
                </a:pPr>
                <a:r>
                  <a:rPr lang="en-US" dirty="0"/>
                  <a:t>Measurement Noise: </a:t>
                </a:r>
                <a14:m>
                  <m:oMath xmlns:m="http://schemas.openxmlformats.org/officeDocument/2006/math">
                    <m:r>
                      <a:rPr lang="en-US" i="1">
                        <a:latin typeface="Cambria Math" panose="02040503050406030204" pitchFamily="18" charset="0"/>
                      </a:rPr>
                      <m:t>𝒩</m:t>
                    </m:r>
                    <m:r>
                      <a:rPr lang="en-US" i="1">
                        <a:latin typeface="Cambria Math" panose="02040503050406030204" pitchFamily="18" charset="0"/>
                      </a:rPr>
                      <m:t>(0, 0.1)</m:t>
                    </m:r>
                  </m:oMath>
                </a14:m>
                <a:endParaRPr lang="en-US" dirty="0"/>
              </a:p>
              <a:p>
                <a:pPr marL="0" indent="0">
                  <a:buNone/>
                </a:pPr>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𝑆</m:t>
                                  </m:r>
                                </m:sub>
                              </m:sSub>
                            </m:e>
                          </m:d>
                        </m:e>
                      </m:func>
                      <m:r>
                        <a:rPr lang="en-US" b="0" i="1" smtClean="0">
                          <a:latin typeface="Cambria Math" panose="02040503050406030204" pitchFamily="18" charset="0"/>
                        </a:rPr>
                        <m:t>=100,000</m:t>
                      </m:r>
                    </m:oMath>
                  </m:oMathPara>
                </a14:m>
                <a:endParaRPr lang="en-US" b="0"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C9CB6AC-A993-B38E-24CF-EF9746C3FCBE}"/>
                  </a:ext>
                </a:extLst>
              </p:cNvPr>
              <p:cNvSpPr>
                <a:spLocks noGrp="1" noRot="1" noChangeAspect="1" noMove="1" noResize="1" noEditPoints="1" noAdjustHandles="1" noChangeArrowheads="1" noChangeShapeType="1" noTextEdit="1"/>
              </p:cNvSpPr>
              <p:nvPr>
                <p:ph idx="1"/>
              </p:nvPr>
            </p:nvSpPr>
            <p:spPr>
              <a:xfrm>
                <a:off x="381000" y="990600"/>
                <a:ext cx="5158248" cy="5189411"/>
              </a:xfrm>
              <a:blipFill>
                <a:blip r:embed="rId5"/>
                <a:stretch>
                  <a:fillRect l="-1300" t="-12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899035A-B97C-59F7-847C-62C6AA9F9887}"/>
                  </a:ext>
                </a:extLst>
              </p:cNvPr>
              <p:cNvSpPr txBox="1"/>
              <p:nvPr/>
            </p:nvSpPr>
            <p:spPr>
              <a:xfrm>
                <a:off x="9815096" y="195116"/>
                <a:ext cx="1864714" cy="679269"/>
              </a:xfrm>
              <a:prstGeom prst="rect">
                <a:avLst/>
              </a:prstGeom>
            </p:spPr>
            <p:txBody>
              <a:bodyPr vert="horz" wrap="square" lIns="91440" tIns="45720" rIns="91440" bIns="45720" rtlCol="0">
                <a:noAutofit/>
              </a:bodyPr>
              <a:lstStyle/>
              <a:p>
                <a:pPr/>
                <a14:m>
                  <m:oMathPara xmlns:m="http://schemas.openxmlformats.org/officeDocument/2006/math">
                    <m:oMathParaPr>
                      <m:jc m:val="left"/>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𝑠</m:t>
                          </m:r>
                        </m:sub>
                      </m:s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𝑐</m:t>
                          </m:r>
                        </m:e>
                        <m:sub>
                          <m:r>
                            <a:rPr lang="en-US" sz="1400" i="1">
                              <a:latin typeface="Cambria Math" panose="02040503050406030204" pitchFamily="18" charset="0"/>
                            </a:rPr>
                            <m:t>𝑠</m:t>
                          </m:r>
                        </m:sub>
                      </m:s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𝑠</m:t>
                          </m:r>
                        </m:sub>
                      </m:sSub>
                      <m:r>
                        <a:rPr lang="en-US" sz="1400" i="1">
                          <a:latin typeface="Cambria Math" panose="02040503050406030204" pitchFamily="18" charset="0"/>
                        </a:rPr>
                        <m:t>𝑥</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𝑠</m:t>
                          </m:r>
                        </m:sub>
                      </m:sSub>
                    </m:oMath>
                  </m:oMathPara>
                </a14:m>
                <a:endParaRPr lang="en-US" sz="1400" b="1" dirty="0"/>
              </a:p>
              <a:p>
                <a:r>
                  <a:rPr lang="en-US" sz="1400" b="1" dirty="0"/>
                  <a:t>Given:</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0</m:t>
                        </m:r>
                      </m:sub>
                    </m:sSub>
                    <m:r>
                      <a:rPr lang="en-US" sz="1400" b="0" i="0" smtClean="0">
                        <a:latin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e>
                      <m:sub>
                        <m:r>
                          <a:rPr lang="en-US" sz="1400" i="1">
                            <a:latin typeface="Cambria Math" panose="02040503050406030204" pitchFamily="18" charset="0"/>
                          </a:rPr>
                          <m:t>0</m:t>
                        </m:r>
                      </m:sub>
                    </m:sSub>
                  </m:oMath>
                </a14:m>
                <a:endParaRPr lang="en-US" sz="1400" dirty="0"/>
              </a:p>
              <a:p>
                <a:r>
                  <a:rPr lang="en-US" sz="1400" b="1" dirty="0"/>
                  <a:t>Predict:</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20</m:t>
                        </m:r>
                      </m:sub>
                    </m:sSub>
                  </m:oMath>
                </a14:m>
                <a:endParaRPr lang="en-US" sz="1400" b="1" dirty="0"/>
              </a:p>
            </p:txBody>
          </p:sp>
        </mc:Choice>
        <mc:Fallback xmlns="">
          <p:sp>
            <p:nvSpPr>
              <p:cNvPr id="13" name="TextBox 12">
                <a:extLst>
                  <a:ext uri="{FF2B5EF4-FFF2-40B4-BE49-F238E27FC236}">
                    <a16:creationId xmlns:a16="http://schemas.microsoft.com/office/drawing/2014/main" id="{5899035A-B97C-59F7-847C-62C6AA9F9887}"/>
                  </a:ext>
                </a:extLst>
              </p:cNvPr>
              <p:cNvSpPr txBox="1">
                <a:spLocks noRot="1" noChangeAspect="1" noMove="1" noResize="1" noEditPoints="1" noAdjustHandles="1" noChangeArrowheads="1" noChangeShapeType="1" noTextEdit="1"/>
              </p:cNvSpPr>
              <p:nvPr/>
            </p:nvSpPr>
            <p:spPr>
              <a:xfrm>
                <a:off x="9815096" y="195116"/>
                <a:ext cx="1864714" cy="679269"/>
              </a:xfrm>
              <a:prstGeom prst="rect">
                <a:avLst/>
              </a:prstGeom>
              <a:blipFill>
                <a:blip r:embed="rId6"/>
                <a:stretch>
                  <a:fillRect l="-980" b="-18018"/>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3FB84B9C-47E8-97A8-2D65-0F84981E2DCA}"/>
              </a:ext>
            </a:extLst>
          </p:cNvPr>
          <p:cNvSpPr/>
          <p:nvPr/>
        </p:nvSpPr>
        <p:spPr>
          <a:xfrm>
            <a:off x="1143609" y="4379659"/>
            <a:ext cx="3724373" cy="1792541"/>
          </a:xfrm>
          <a:prstGeom prst="rect">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Use a 2-layer MLP</a:t>
            </a:r>
          </a:p>
          <a:p>
            <a:pPr marL="342900" indent="-342900">
              <a:buFont typeface="Arial" panose="020B0604020202020204" pitchFamily="34" charset="0"/>
              <a:buChar char="•"/>
            </a:pPr>
            <a:r>
              <a:rPr lang="en-US" sz="2000" dirty="0"/>
              <a:t>32 neurons each layer</a:t>
            </a:r>
          </a:p>
          <a:p>
            <a:pPr marL="342900" indent="-342900">
              <a:buFont typeface="Arial" panose="020B0604020202020204" pitchFamily="34" charset="0"/>
              <a:buChar char="•"/>
            </a:pPr>
            <a:r>
              <a:rPr lang="en-US" sz="2000" dirty="0"/>
              <a:t>Sigmoid activation</a:t>
            </a:r>
          </a:p>
          <a:p>
            <a:pPr marL="342900" indent="-342900">
              <a:buFont typeface="Arial" panose="020B0604020202020204" pitchFamily="34" charset="0"/>
              <a:buChar char="•"/>
            </a:pPr>
            <a:r>
              <a:rPr lang="en-US" sz="2000" dirty="0"/>
              <a:t>2,868 trainable parameters </a:t>
            </a:r>
          </a:p>
        </p:txBody>
      </p:sp>
      <p:pic>
        <p:nvPicPr>
          <p:cNvPr id="6" name="spring_animation">
            <a:hlinkClick r:id="" action="ppaction://media"/>
            <a:extLst>
              <a:ext uri="{FF2B5EF4-FFF2-40B4-BE49-F238E27FC236}">
                <a16:creationId xmlns:a16="http://schemas.microsoft.com/office/drawing/2014/main" id="{5630BFCC-9C4F-663C-D649-6D705F3EF4A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43999" y="1315570"/>
            <a:ext cx="5635811" cy="4226859"/>
          </a:xfrm>
          <a:prstGeom prst="rect">
            <a:avLst/>
          </a:prstGeom>
        </p:spPr>
      </p:pic>
    </p:spTree>
    <p:extLst>
      <p:ext uri="{BB962C8B-B14F-4D97-AF65-F5344CB8AC3E}">
        <p14:creationId xmlns:p14="http://schemas.microsoft.com/office/powerpoint/2010/main" val="125769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E6CAA-990A-6185-EE53-012C28542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A6025-411E-F8C1-AA25-1289BB4D36C8}"/>
              </a:ext>
            </a:extLst>
          </p:cNvPr>
          <p:cNvSpPr>
            <a:spLocks noGrp="1"/>
          </p:cNvSpPr>
          <p:nvPr>
            <p:ph type="title"/>
          </p:nvPr>
        </p:nvSpPr>
        <p:spPr>
          <a:xfrm>
            <a:off x="381000" y="139338"/>
            <a:ext cx="5011132" cy="679269"/>
          </a:xfrm>
        </p:spPr>
        <p:txBody>
          <a:bodyPr/>
          <a:lstStyle/>
          <a:p>
            <a:r>
              <a:rPr lang="en-US" dirty="0"/>
              <a:t>Example: Damped Spring</a:t>
            </a:r>
          </a:p>
        </p:txBody>
      </p:sp>
      <p:sp>
        <p:nvSpPr>
          <p:cNvPr id="4" name="Slide Number Placeholder 3">
            <a:extLst>
              <a:ext uri="{FF2B5EF4-FFF2-40B4-BE49-F238E27FC236}">
                <a16:creationId xmlns:a16="http://schemas.microsoft.com/office/drawing/2014/main" id="{4892B243-B0B8-3E01-7E6E-E283EB0458A5}"/>
              </a:ext>
            </a:extLst>
          </p:cNvPr>
          <p:cNvSpPr>
            <a:spLocks noGrp="1"/>
          </p:cNvSpPr>
          <p:nvPr>
            <p:ph type="sldNum" sz="quarter" idx="12"/>
          </p:nvPr>
        </p:nvSpPr>
        <p:spPr/>
        <p:txBody>
          <a:bodyPr/>
          <a:lstStyle/>
          <a:p>
            <a:fld id="{1007560D-C660-4FEE-81F4-7F597AF5B804}" type="slidenum">
              <a:rPr lang="en-US" smtClean="0"/>
              <a:t>7</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5FF478-3D7B-6565-3F7A-9A720BBA63B6}"/>
                  </a:ext>
                </a:extLst>
              </p:cNvPr>
              <p:cNvSpPr>
                <a:spLocks noGrp="1"/>
              </p:cNvSpPr>
              <p:nvPr>
                <p:ph idx="1"/>
              </p:nvPr>
            </p:nvSpPr>
            <p:spPr>
              <a:xfrm>
                <a:off x="381000" y="990600"/>
                <a:ext cx="5158248" cy="5189411"/>
              </a:xfrm>
            </p:spPr>
            <p:txBody>
              <a:bodyPr>
                <a:normAutofit/>
              </a:bodyPr>
              <a:lstStyle/>
              <a:p>
                <a:pPr marL="0" indent="0">
                  <a:buNone/>
                </a:pPr>
                <a:r>
                  <a:rPr lang="en-US" b="1" dirty="0"/>
                  <a:t>Source System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sub>
                    </m:sSub>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𝑠</m:t>
                        </m:r>
                      </m:sub>
                    </m:sSub>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𝑠</m:t>
                        </m:r>
                      </m:sub>
                    </m:sSub>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𝑠</m:t>
                        </m:r>
                      </m:sub>
                    </m:sSub>
                  </m:oMath>
                </a14:m>
                <a:endParaRPr lang="en-US" dirty="0"/>
              </a:p>
              <a:p>
                <a:pPr marL="0" indent="0">
                  <a:buNone/>
                </a:pPr>
                <a:r>
                  <a:rPr lang="en-US" dirty="0"/>
                  <a:t>Measurement Noise: </a:t>
                </a:r>
                <a14:m>
                  <m:oMath xmlns:m="http://schemas.openxmlformats.org/officeDocument/2006/math">
                    <m:r>
                      <a:rPr lang="en-US" i="1">
                        <a:latin typeface="Cambria Math" panose="02040503050406030204" pitchFamily="18" charset="0"/>
                      </a:rPr>
                      <m:t>𝒩</m:t>
                    </m:r>
                    <m:r>
                      <a:rPr lang="en-US" i="1">
                        <a:latin typeface="Cambria Math" panose="02040503050406030204" pitchFamily="18" charset="0"/>
                      </a:rPr>
                      <m:t>(0, 0.1)</m:t>
                    </m:r>
                  </m:oMath>
                </a14:m>
                <a:endParaRPr lang="en-US" dirty="0"/>
              </a:p>
              <a:p>
                <a:pPr marL="0" indent="0">
                  <a:buNone/>
                </a:pPr>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𝑆</m:t>
                                  </m:r>
                                </m:sub>
                              </m:sSub>
                            </m:e>
                          </m:d>
                        </m:e>
                      </m:func>
                      <m:r>
                        <a:rPr lang="en-US" b="0" i="1" smtClean="0">
                          <a:latin typeface="Cambria Math" panose="02040503050406030204" pitchFamily="18" charset="0"/>
                        </a:rPr>
                        <m:t>=100,000</m:t>
                      </m:r>
                    </m:oMath>
                  </m:oMathPara>
                </a14:m>
                <a:endParaRPr lang="en-US" b="0" dirty="0"/>
              </a:p>
              <a:p>
                <a:pPr marL="0" indent="0">
                  <a:buNone/>
                </a:pPr>
                <a:r>
                  <a:rPr lang="en-US" b="1" dirty="0"/>
                  <a:t>Target System (set of systems)</a:t>
                </a:r>
              </a:p>
              <a:p>
                <a:pPr marL="0" indent="0">
                  <a:buNone/>
                </a:pPr>
                <a:r>
                  <a:rPr lang="en-US" dirty="0"/>
                  <a:t>Change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𝑠</m:t>
                        </m:r>
                      </m:sub>
                    </m:sSub>
                    <m:r>
                      <a:rPr lang="en-US" b="0" i="1" smtClean="0">
                        <a:latin typeface="Cambria Math" panose="02040503050406030204" pitchFamily="18" charset="0"/>
                      </a:rPr>
                      <m:t>,±</m:t>
                    </m:r>
                    <m:r>
                      <m:rPr>
                        <m:sty m:val="p"/>
                      </m:rPr>
                      <a:rPr lang="en-US">
                        <a:latin typeface="Cambria Math" panose="02040503050406030204" pitchFamily="18" charset="0"/>
                      </a:rPr>
                      <m:t>Δ</m:t>
                    </m:r>
                    <m:r>
                      <a:rPr lang="en-US" b="0" i="0" smtClean="0">
                        <a:latin typeface="Cambria Math" panose="02040503050406030204" pitchFamily="18" charset="0"/>
                      </a:rPr>
                      <m:t>1</m:t>
                    </m:r>
                    <m:r>
                      <a:rPr lang="en-US">
                        <a:latin typeface="Cambria Math" panose="02040503050406030204" pitchFamily="18" charset="0"/>
                      </a:rPr>
                      <m:t>0%</m:t>
                    </m:r>
                  </m:oMath>
                </a14:m>
                <a:endParaRPr lang="en-US" dirty="0"/>
              </a:p>
              <a:p>
                <a:pPr marL="0" indent="0">
                  <a:buNone/>
                </a:pPr>
                <a14:m>
                  <m:oMathPara xmlns:m="http://schemas.openxmlformats.org/officeDocument/2006/math">
                    <m:oMathParaPr>
                      <m:jc m:val="left"/>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dim</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𝑇</m:t>
                                  </m:r>
                                </m:sub>
                              </m:sSub>
                            </m:e>
                          </m:d>
                        </m:e>
                      </m:func>
                      <m:r>
                        <a:rPr lang="en-US" i="1">
                          <a:latin typeface="Cambria Math" panose="02040503050406030204" pitchFamily="18" charset="0"/>
                        </a:rPr>
                        <m:t>=1,000 </m:t>
                      </m:r>
                    </m:oMath>
                  </m:oMathPara>
                </a14:m>
                <a:endParaRPr lang="en-US" dirty="0"/>
              </a:p>
              <a:p>
                <a:pPr marL="0" indent="0">
                  <a:buNone/>
                </a:pPr>
                <a:r>
                  <a:rPr lang="en-US" dirty="0"/>
                  <a:t>An additional 99,000 data points are used for evaluation</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25FF478-3D7B-6565-3F7A-9A720BBA63B6}"/>
                  </a:ext>
                </a:extLst>
              </p:cNvPr>
              <p:cNvSpPr>
                <a:spLocks noGrp="1" noRot="1" noChangeAspect="1" noMove="1" noResize="1" noEditPoints="1" noAdjustHandles="1" noChangeArrowheads="1" noChangeShapeType="1" noTextEdit="1"/>
              </p:cNvSpPr>
              <p:nvPr>
                <p:ph idx="1"/>
              </p:nvPr>
            </p:nvSpPr>
            <p:spPr>
              <a:xfrm>
                <a:off x="381000" y="990600"/>
                <a:ext cx="5158248" cy="5189411"/>
              </a:xfrm>
              <a:blipFill>
                <a:blip r:embed="rId4"/>
                <a:stretch>
                  <a:fillRect l="-1300" t="-12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9DDE919-858B-B5DC-4A8D-956240B3F2BA}"/>
                  </a:ext>
                </a:extLst>
              </p:cNvPr>
              <p:cNvSpPr txBox="1"/>
              <p:nvPr/>
            </p:nvSpPr>
            <p:spPr>
              <a:xfrm>
                <a:off x="9815096" y="195116"/>
                <a:ext cx="1864714" cy="679269"/>
              </a:xfrm>
              <a:prstGeom prst="rect">
                <a:avLst/>
              </a:prstGeom>
            </p:spPr>
            <p:txBody>
              <a:bodyPr vert="horz" wrap="square" lIns="91440" tIns="45720" rIns="91440" bIns="45720" rtlCol="0">
                <a:noAutofit/>
              </a:bodyPr>
              <a:lstStyle/>
              <a:p>
                <a:pPr/>
                <a14:m>
                  <m:oMathPara xmlns:m="http://schemas.openxmlformats.org/officeDocument/2006/math">
                    <m:oMathParaPr>
                      <m:jc m:val="left"/>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𝑠</m:t>
                          </m:r>
                        </m:sub>
                      </m:s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𝑐</m:t>
                          </m:r>
                        </m:e>
                        <m:sub>
                          <m:r>
                            <a:rPr lang="en-US" sz="1400" i="1">
                              <a:latin typeface="Cambria Math" panose="02040503050406030204" pitchFamily="18" charset="0"/>
                            </a:rPr>
                            <m:t>𝑠</m:t>
                          </m:r>
                        </m:sub>
                      </m:s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𝑠</m:t>
                          </m:r>
                        </m:sub>
                      </m:sSub>
                      <m:r>
                        <a:rPr lang="en-US" sz="1400" i="1">
                          <a:latin typeface="Cambria Math" panose="02040503050406030204" pitchFamily="18" charset="0"/>
                        </a:rPr>
                        <m:t>𝑥</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𝑠</m:t>
                          </m:r>
                        </m:sub>
                      </m:sSub>
                    </m:oMath>
                  </m:oMathPara>
                </a14:m>
                <a:endParaRPr lang="en-US" sz="1400" b="1" dirty="0"/>
              </a:p>
              <a:p>
                <a:r>
                  <a:rPr lang="en-US" sz="1400" b="1" dirty="0"/>
                  <a:t>Given:</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0</m:t>
                        </m:r>
                      </m:sub>
                    </m:sSub>
                    <m:r>
                      <a:rPr lang="en-US" sz="1400" b="0" i="0" smtClean="0">
                        <a:latin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e>
                      <m:sub>
                        <m:r>
                          <a:rPr lang="en-US" sz="1400" i="1">
                            <a:latin typeface="Cambria Math" panose="02040503050406030204" pitchFamily="18" charset="0"/>
                          </a:rPr>
                          <m:t>0</m:t>
                        </m:r>
                      </m:sub>
                    </m:sSub>
                  </m:oMath>
                </a14:m>
                <a:endParaRPr lang="en-US" sz="1400" dirty="0"/>
              </a:p>
              <a:p>
                <a:r>
                  <a:rPr lang="en-US" sz="1400" b="1" dirty="0"/>
                  <a:t>Predict:</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20</m:t>
                        </m:r>
                      </m:sub>
                    </m:sSub>
                  </m:oMath>
                </a14:m>
                <a:endParaRPr lang="en-US" sz="1400" b="1" dirty="0"/>
              </a:p>
            </p:txBody>
          </p:sp>
        </mc:Choice>
        <mc:Fallback xmlns="">
          <p:sp>
            <p:nvSpPr>
              <p:cNvPr id="13" name="TextBox 12">
                <a:extLst>
                  <a:ext uri="{FF2B5EF4-FFF2-40B4-BE49-F238E27FC236}">
                    <a16:creationId xmlns:a16="http://schemas.microsoft.com/office/drawing/2014/main" id="{29DDE919-858B-B5DC-4A8D-956240B3F2BA}"/>
                  </a:ext>
                </a:extLst>
              </p:cNvPr>
              <p:cNvSpPr txBox="1">
                <a:spLocks noRot="1" noChangeAspect="1" noMove="1" noResize="1" noEditPoints="1" noAdjustHandles="1" noChangeArrowheads="1" noChangeShapeType="1" noTextEdit="1"/>
              </p:cNvSpPr>
              <p:nvPr/>
            </p:nvSpPr>
            <p:spPr>
              <a:xfrm>
                <a:off x="9815096" y="195116"/>
                <a:ext cx="1864714" cy="679269"/>
              </a:xfrm>
              <a:prstGeom prst="rect">
                <a:avLst/>
              </a:prstGeom>
              <a:blipFill>
                <a:blip r:embed="rId5"/>
                <a:stretch>
                  <a:fillRect l="-980" b="-18018"/>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09C53D3D-8B8B-73EE-85A6-3A1ED9988E07}"/>
              </a:ext>
            </a:extLst>
          </p:cNvPr>
          <p:cNvSpPr/>
          <p:nvPr/>
        </p:nvSpPr>
        <p:spPr>
          <a:xfrm>
            <a:off x="1143609" y="4379659"/>
            <a:ext cx="3724373" cy="1792541"/>
          </a:xfrm>
          <a:prstGeom prst="rect">
            <a:avLst/>
          </a:prstGeom>
          <a:solidFill>
            <a:srgbClr val="BF6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Use a 2-layer MLP</a:t>
            </a:r>
          </a:p>
          <a:p>
            <a:pPr marL="342900" indent="-342900">
              <a:buFont typeface="Arial" panose="020B0604020202020204" pitchFamily="34" charset="0"/>
              <a:buChar char="•"/>
            </a:pPr>
            <a:r>
              <a:rPr lang="en-US" sz="2000" dirty="0"/>
              <a:t>32 neurons each layer</a:t>
            </a:r>
          </a:p>
          <a:p>
            <a:pPr marL="342900" indent="-342900">
              <a:buFont typeface="Arial" panose="020B0604020202020204" pitchFamily="34" charset="0"/>
              <a:buChar char="•"/>
            </a:pPr>
            <a:r>
              <a:rPr lang="en-US" sz="2000" dirty="0"/>
              <a:t>Sigmoid activation</a:t>
            </a:r>
          </a:p>
          <a:p>
            <a:pPr marL="342900" indent="-342900">
              <a:buFont typeface="Arial" panose="020B0604020202020204" pitchFamily="34" charset="0"/>
              <a:buChar char="•"/>
            </a:pPr>
            <a:r>
              <a:rPr lang="en-US" sz="2000" dirty="0"/>
              <a:t>2,868 trainable parameters </a:t>
            </a:r>
          </a:p>
        </p:txBody>
      </p:sp>
      <p:pic>
        <p:nvPicPr>
          <p:cNvPr id="8" name="Picture 7">
            <a:extLst>
              <a:ext uri="{FF2B5EF4-FFF2-40B4-BE49-F238E27FC236}">
                <a16:creationId xmlns:a16="http://schemas.microsoft.com/office/drawing/2014/main" id="{CC2C4A32-1E08-1145-DBDB-CF75299FE49D}"/>
              </a:ext>
            </a:extLst>
          </p:cNvPr>
          <p:cNvPicPr>
            <a:picLocks noChangeAspect="1"/>
          </p:cNvPicPr>
          <p:nvPr/>
        </p:nvPicPr>
        <p:blipFill>
          <a:blip r:embed="rId6"/>
          <a:stretch>
            <a:fillRect/>
          </a:stretch>
        </p:blipFill>
        <p:spPr>
          <a:xfrm>
            <a:off x="6096000" y="990600"/>
            <a:ext cx="6095999" cy="2660590"/>
          </a:xfrm>
          <a:prstGeom prst="rect">
            <a:avLst/>
          </a:prstGeom>
        </p:spPr>
      </p:pic>
      <p:pic>
        <p:nvPicPr>
          <p:cNvPr id="10" name="Picture 9">
            <a:extLst>
              <a:ext uri="{FF2B5EF4-FFF2-40B4-BE49-F238E27FC236}">
                <a16:creationId xmlns:a16="http://schemas.microsoft.com/office/drawing/2014/main" id="{2403A158-3933-52A0-4B23-D1E2BF61CA5D}"/>
              </a:ext>
            </a:extLst>
          </p:cNvPr>
          <p:cNvPicPr>
            <a:picLocks noChangeAspect="1"/>
          </p:cNvPicPr>
          <p:nvPr/>
        </p:nvPicPr>
        <p:blipFill>
          <a:blip r:embed="rId7"/>
          <a:stretch>
            <a:fillRect/>
          </a:stretch>
        </p:blipFill>
        <p:spPr>
          <a:xfrm>
            <a:off x="6095999" y="990600"/>
            <a:ext cx="6095999" cy="2660590"/>
          </a:xfrm>
          <a:prstGeom prst="rect">
            <a:avLst/>
          </a:prstGeom>
        </p:spPr>
      </p:pic>
      <p:sp>
        <p:nvSpPr>
          <p:cNvPr id="5" name="TextBox 4">
            <a:extLst>
              <a:ext uri="{FF2B5EF4-FFF2-40B4-BE49-F238E27FC236}">
                <a16:creationId xmlns:a16="http://schemas.microsoft.com/office/drawing/2014/main" id="{CBD6C017-7DF7-D865-0570-0C497845D426}"/>
              </a:ext>
            </a:extLst>
          </p:cNvPr>
          <p:cNvSpPr txBox="1"/>
          <p:nvPr/>
        </p:nvSpPr>
        <p:spPr>
          <a:xfrm>
            <a:off x="6701425" y="4379659"/>
            <a:ext cx="4847572" cy="1792541"/>
          </a:xfrm>
          <a:prstGeom prst="rect">
            <a:avLst/>
          </a:prstGeom>
        </p:spPr>
        <p:txBody>
          <a:bodyPr vert="horz" wrap="square" lIns="91440" tIns="45720" rIns="91440" bIns="45720" rtlCol="0">
            <a:noAutofit/>
          </a:bodyPr>
          <a:lstStyle/>
          <a:p>
            <a:pPr marL="0" indent="0" algn="l">
              <a:buFont typeface="Arial" panose="020B0604020202020204" pitchFamily="34" charset="0"/>
              <a:buNone/>
            </a:pPr>
            <a:endParaRPr lang="en-US" dirty="0"/>
          </a:p>
        </p:txBody>
      </p:sp>
      <p:sp>
        <p:nvSpPr>
          <p:cNvPr id="6" name="TextBox 5">
            <a:extLst>
              <a:ext uri="{FF2B5EF4-FFF2-40B4-BE49-F238E27FC236}">
                <a16:creationId xmlns:a16="http://schemas.microsoft.com/office/drawing/2014/main" id="{F5663815-F764-52D3-93B2-9B6A6FEDC0F1}"/>
              </a:ext>
            </a:extLst>
          </p:cNvPr>
          <p:cNvSpPr txBox="1"/>
          <p:nvPr/>
        </p:nvSpPr>
        <p:spPr>
          <a:xfrm>
            <a:off x="6390749" y="4379659"/>
            <a:ext cx="5158248" cy="739036"/>
          </a:xfrm>
          <a:prstGeom prst="rect">
            <a:avLst/>
          </a:prstGeom>
        </p:spPr>
        <p:txBody>
          <a:bodyPr vert="horz" wrap="square" lIns="91440" tIns="45720" rIns="91440" bIns="45720" rtlCol="0">
            <a:noAutofit/>
          </a:bodyPr>
          <a:lstStyle/>
          <a:p>
            <a:pPr marL="0" indent="0" algn="l">
              <a:buFont typeface="Arial" panose="020B0604020202020204" pitchFamily="34" charset="0"/>
              <a:buNone/>
            </a:pPr>
            <a:r>
              <a:rPr lang="en-US" sz="2800" dirty="0"/>
              <a:t>Can the NN model of the Source oscillator be easily adapted to the Target oscillator?</a:t>
            </a:r>
          </a:p>
        </p:txBody>
      </p:sp>
    </p:spTree>
    <p:extLst>
      <p:ext uri="{BB962C8B-B14F-4D97-AF65-F5344CB8AC3E}">
        <p14:creationId xmlns:p14="http://schemas.microsoft.com/office/powerpoint/2010/main" val="166609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1D8E4-AFD3-BB64-E7F2-F103A9CB7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798E3-5FCF-3D02-5A24-24198DD2A8F3}"/>
              </a:ext>
            </a:extLst>
          </p:cNvPr>
          <p:cNvSpPr>
            <a:spLocks noGrp="1"/>
          </p:cNvSpPr>
          <p:nvPr>
            <p:ph type="title"/>
          </p:nvPr>
        </p:nvSpPr>
        <p:spPr>
          <a:xfrm>
            <a:off x="338129" y="196490"/>
            <a:ext cx="11587169" cy="679269"/>
          </a:xfrm>
        </p:spPr>
        <p:txBody>
          <a:bodyPr/>
          <a:lstStyle/>
          <a:p>
            <a:r>
              <a:rPr lang="en-US" dirty="0"/>
              <a:t>Transfer Learning in Dynamical Systems</a:t>
            </a:r>
          </a:p>
        </p:txBody>
      </p:sp>
      <p:sp>
        <p:nvSpPr>
          <p:cNvPr id="4" name="Slide Number Placeholder 3">
            <a:extLst>
              <a:ext uri="{FF2B5EF4-FFF2-40B4-BE49-F238E27FC236}">
                <a16:creationId xmlns:a16="http://schemas.microsoft.com/office/drawing/2014/main" id="{3B5455A5-B492-23A3-D103-C84DA9F0C38E}"/>
              </a:ext>
            </a:extLst>
          </p:cNvPr>
          <p:cNvSpPr>
            <a:spLocks noGrp="1"/>
          </p:cNvSpPr>
          <p:nvPr>
            <p:ph type="sldNum" sz="quarter" idx="12"/>
          </p:nvPr>
        </p:nvSpPr>
        <p:spPr/>
        <p:txBody>
          <a:bodyPr/>
          <a:lstStyle/>
          <a:p>
            <a:fld id="{1007560D-C660-4FEE-81F4-7F597AF5B804}" type="slidenum">
              <a:rPr lang="en-US" smtClean="0"/>
              <a:t>8</a:t>
            </a:fld>
            <a:endParaRPr lang="en-US" dirty="0"/>
          </a:p>
        </p:txBody>
      </p:sp>
      <p:sp>
        <p:nvSpPr>
          <p:cNvPr id="41" name="Triangle 40">
            <a:extLst>
              <a:ext uri="{FF2B5EF4-FFF2-40B4-BE49-F238E27FC236}">
                <a16:creationId xmlns:a16="http://schemas.microsoft.com/office/drawing/2014/main" id="{6D652AD4-6E11-2DF7-A5FF-700D9C56A469}"/>
              </a:ext>
            </a:extLst>
          </p:cNvPr>
          <p:cNvSpPr/>
          <p:nvPr/>
        </p:nvSpPr>
        <p:spPr>
          <a:xfrm>
            <a:off x="4957105" y="2492232"/>
            <a:ext cx="1189525" cy="4110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2A195866-AE98-7B89-6D86-233383E9B531}"/>
                  </a:ext>
                </a:extLst>
              </p:cNvPr>
              <p:cNvSpPr/>
              <p:nvPr/>
            </p:nvSpPr>
            <p:spPr>
              <a:xfrm>
                <a:off x="1026998" y="1494741"/>
                <a:ext cx="3030876" cy="1353312"/>
              </a:xfrm>
              <a:prstGeom prst="roundRect">
                <a:avLst/>
              </a:prstGeom>
              <a:solidFill>
                <a:schemeClr val="accent1">
                  <a:lumMod val="40000"/>
                  <a:lumOff val="60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lang="en-US" i="1" dirty="0" smtClean="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𝑑</m:t>
                          </m:r>
                        </m:num>
                        <m:den>
                          <m:r>
                            <a:rPr lang="en-US" i="1" dirty="0">
                              <a:solidFill>
                                <a:schemeClr val="tx1"/>
                              </a:solidFill>
                              <a:latin typeface="Cambria Math" panose="02040503050406030204" pitchFamily="18" charset="0"/>
                            </a:rPr>
                            <m:t>𝑑𝑡</m:t>
                          </m:r>
                        </m:den>
                      </m:f>
                      <m:r>
                        <a:rPr lang="en-US" b="1" dirty="0">
                          <a:solidFill>
                            <a:schemeClr val="tx1"/>
                          </a:solidFill>
                          <a:latin typeface="Cambria Math" panose="02040503050406030204" pitchFamily="18" charset="0"/>
                        </a:rPr>
                        <m:t>𝐱</m:t>
                      </m:r>
                      <m:d>
                        <m:dPr>
                          <m:ctrlPr>
                            <a:rPr lang="en-US" i="1" dirty="0" smtClean="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𝑡</m:t>
                          </m:r>
                        </m:e>
                      </m:d>
                      <m:r>
                        <a:rPr lang="en-US" i="1" dirty="0">
                          <a:solidFill>
                            <a:schemeClr val="tx1"/>
                          </a:solidFill>
                          <a:latin typeface="Cambria Math" panose="02040503050406030204" pitchFamily="18" charset="0"/>
                        </a:rPr>
                        <m:t>=</m:t>
                      </m:r>
                      <m:sSup>
                        <m:sSupPr>
                          <m:ctrlPr>
                            <a:rPr lang="en-US" sz="2000" b="1" i="1" dirty="0">
                              <a:solidFill>
                                <a:prstClr val="black"/>
                              </a:solidFill>
                              <a:latin typeface="Cambria Math" panose="02040503050406030204" pitchFamily="18" charset="0"/>
                            </a:rPr>
                          </m:ctrlPr>
                        </m:sSupPr>
                        <m:e>
                          <m:r>
                            <a:rPr lang="en-US" sz="2000" b="1" dirty="0">
                              <a:solidFill>
                                <a:prstClr val="black"/>
                              </a:solidFill>
                              <a:latin typeface="Cambria Math" panose="02040503050406030204" pitchFamily="18" charset="0"/>
                            </a:rPr>
                            <m:t>𝐟</m:t>
                          </m:r>
                        </m:e>
                        <m:sup>
                          <m:r>
                            <a:rPr lang="en-US" sz="2000" b="1" dirty="0">
                              <a:solidFill>
                                <a:prstClr val="black"/>
                              </a:solidFill>
                              <a:latin typeface="Cambria Math" panose="02040503050406030204" pitchFamily="18" charset="0"/>
                            </a:rPr>
                            <m:t>𝐒</m:t>
                          </m:r>
                        </m:sup>
                      </m:sSup>
                      <m:d>
                        <m:dPr>
                          <m:ctrlPr>
                            <a:rPr lang="en-US" i="1" dirty="0">
                              <a:solidFill>
                                <a:schemeClr val="tx1"/>
                              </a:solidFill>
                              <a:latin typeface="Cambria Math" panose="02040503050406030204" pitchFamily="18" charset="0"/>
                            </a:rPr>
                          </m:ctrlPr>
                        </m:dPr>
                        <m:e>
                          <m:r>
                            <a:rPr lang="en-US" b="1" dirty="0">
                              <a:solidFill>
                                <a:schemeClr val="tx1"/>
                              </a:solidFill>
                              <a:latin typeface="Cambria Math" panose="02040503050406030204" pitchFamily="18" charset="0"/>
                            </a:rPr>
                            <m:t>𝐱</m:t>
                          </m:r>
                          <m:r>
                            <a:rPr lang="en-US" i="1" dirty="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𝐮</m:t>
                          </m:r>
                          <m:r>
                            <a:rPr lang="en-US" i="1" dirty="0">
                              <a:solidFill>
                                <a:schemeClr val="tx1"/>
                              </a:solidFill>
                              <a:latin typeface="Cambria Math" panose="02040503050406030204" pitchFamily="18" charset="0"/>
                            </a:rPr>
                            <m:t>,</m:t>
                          </m:r>
                          <m:sSup>
                            <m:sSupPr>
                              <m:ctrlPr>
                                <a:rPr lang="en-US" b="1" i="1" dirty="0" smtClean="0">
                                  <a:solidFill>
                                    <a:schemeClr val="tx1"/>
                                  </a:solidFill>
                                  <a:latin typeface="Cambria Math" panose="02040503050406030204" pitchFamily="18" charset="0"/>
                                </a:rPr>
                              </m:ctrlPr>
                            </m:sSupPr>
                            <m:e>
                              <m:r>
                                <a:rPr lang="en-US" b="1" i="0" dirty="0" smtClean="0">
                                  <a:solidFill>
                                    <a:schemeClr val="tx1"/>
                                  </a:solidFill>
                                  <a:latin typeface="Cambria Math" panose="02040503050406030204" pitchFamily="18" charset="0"/>
                                </a:rPr>
                                <m:t>𝐩</m:t>
                              </m:r>
                            </m:e>
                            <m:sup>
                              <m:r>
                                <a:rPr lang="en-US" b="1" i="0" dirty="0" smtClean="0">
                                  <a:solidFill>
                                    <a:schemeClr val="tx1"/>
                                  </a:solidFill>
                                  <a:latin typeface="Cambria Math" panose="02040503050406030204" pitchFamily="18" charset="0"/>
                                </a:rPr>
                                <m:t>𝐒</m:t>
                              </m:r>
                            </m:sup>
                          </m:sSup>
                        </m:e>
                      </m:d>
                    </m:oMath>
                  </m:oMathPara>
                </a14:m>
                <a:endParaRPr lang="en-US" dirty="0">
                  <a:solidFill>
                    <a:schemeClr val="tx1"/>
                  </a:solidFill>
                </a:endParaRPr>
              </a:p>
            </p:txBody>
          </p:sp>
        </mc:Choice>
        <mc:Fallback xmlns="">
          <p:sp>
            <p:nvSpPr>
              <p:cNvPr id="3" name="Rounded Rectangle 2">
                <a:extLst>
                  <a:ext uri="{FF2B5EF4-FFF2-40B4-BE49-F238E27FC236}">
                    <a16:creationId xmlns:a16="http://schemas.microsoft.com/office/drawing/2014/main" id="{2A195866-AE98-7B89-6D86-233383E9B531}"/>
                  </a:ext>
                </a:extLst>
              </p:cNvPr>
              <p:cNvSpPr>
                <a:spLocks noRot="1" noChangeAspect="1" noMove="1" noResize="1" noEditPoints="1" noAdjustHandles="1" noChangeArrowheads="1" noChangeShapeType="1" noTextEdit="1"/>
              </p:cNvSpPr>
              <p:nvPr/>
            </p:nvSpPr>
            <p:spPr>
              <a:xfrm>
                <a:off x="1026998" y="1494741"/>
                <a:ext cx="3030876" cy="1353312"/>
              </a:xfrm>
              <a:prstGeom prst="roundRect">
                <a:avLst/>
              </a:prstGeom>
              <a:blipFill>
                <a:blip r:embed="rId3"/>
                <a:stretch>
                  <a:fillRect/>
                </a:stretch>
              </a:blipFill>
              <a:ln>
                <a:no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35CA8B75-5BEB-4E17-95D6-B562129EFE03}"/>
              </a:ext>
            </a:extLst>
          </p:cNvPr>
          <p:cNvSpPr/>
          <p:nvPr/>
        </p:nvSpPr>
        <p:spPr>
          <a:xfrm rot="16200000">
            <a:off x="-156529" y="1958654"/>
            <a:ext cx="1788042" cy="400110"/>
          </a:xfrm>
          <a:prstGeom prst="rect">
            <a:avLst/>
          </a:prstGeom>
        </p:spPr>
        <p:txBody>
          <a:bodyPr wrap="square">
            <a:spAutoFit/>
          </a:bodyPr>
          <a:lstStyle/>
          <a:p>
            <a:pPr algn="ctr"/>
            <a:r>
              <a:rPr lang="en-US" sz="2000" dirty="0">
                <a:solidFill>
                  <a:schemeClr val="bg1">
                    <a:lumMod val="65000"/>
                  </a:schemeClr>
                </a:solidFill>
              </a:rPr>
              <a:t>System Space</a:t>
            </a:r>
          </a:p>
        </p:txBody>
      </p:sp>
      <p:sp>
        <p:nvSpPr>
          <p:cNvPr id="6" name="Rectangle 5">
            <a:extLst>
              <a:ext uri="{FF2B5EF4-FFF2-40B4-BE49-F238E27FC236}">
                <a16:creationId xmlns:a16="http://schemas.microsoft.com/office/drawing/2014/main" id="{D0FB0A14-B34B-5194-7294-8FA05FA2EE27}"/>
              </a:ext>
            </a:extLst>
          </p:cNvPr>
          <p:cNvSpPr/>
          <p:nvPr/>
        </p:nvSpPr>
        <p:spPr>
          <a:xfrm rot="16200000">
            <a:off x="-35374" y="4871707"/>
            <a:ext cx="1543363" cy="400110"/>
          </a:xfrm>
          <a:prstGeom prst="rect">
            <a:avLst/>
          </a:prstGeom>
        </p:spPr>
        <p:txBody>
          <a:bodyPr wrap="square">
            <a:spAutoFit/>
          </a:bodyPr>
          <a:lstStyle/>
          <a:p>
            <a:pPr algn="ctr"/>
            <a:r>
              <a:rPr lang="en-US" sz="2000" dirty="0">
                <a:solidFill>
                  <a:schemeClr val="bg1">
                    <a:lumMod val="65000"/>
                  </a:schemeClr>
                </a:solidFill>
              </a:rPr>
              <a:t>Model Space</a:t>
            </a:r>
          </a:p>
        </p:txBody>
      </p:sp>
      <p:sp>
        <p:nvSpPr>
          <p:cNvPr id="10" name="Rectangle 9">
            <a:extLst>
              <a:ext uri="{FF2B5EF4-FFF2-40B4-BE49-F238E27FC236}">
                <a16:creationId xmlns:a16="http://schemas.microsoft.com/office/drawing/2014/main" id="{F17B7A5F-0F62-4ABE-36F1-9DF488EE4C6F}"/>
              </a:ext>
            </a:extLst>
          </p:cNvPr>
          <p:cNvSpPr/>
          <p:nvPr/>
        </p:nvSpPr>
        <p:spPr>
          <a:xfrm rot="16200000">
            <a:off x="-87223" y="3472739"/>
            <a:ext cx="1648676" cy="400110"/>
          </a:xfrm>
          <a:prstGeom prst="rect">
            <a:avLst/>
          </a:prstGeom>
        </p:spPr>
        <p:txBody>
          <a:bodyPr wrap="square">
            <a:spAutoFit/>
          </a:bodyPr>
          <a:lstStyle/>
          <a:p>
            <a:pPr algn="ctr"/>
            <a:r>
              <a:rPr lang="en-US" sz="2000" dirty="0">
                <a:solidFill>
                  <a:schemeClr val="bg1">
                    <a:lumMod val="65000"/>
                  </a:schemeClr>
                </a:solidFill>
              </a:rPr>
              <a:t>Data Space</a:t>
            </a:r>
          </a:p>
        </p:txBody>
      </p:sp>
      <mc:AlternateContent xmlns:mc="http://schemas.openxmlformats.org/markup-compatibility/2006" xmlns:a14="http://schemas.microsoft.com/office/drawing/2010/main">
        <mc:Choice Requires="a14">
          <p:sp>
            <p:nvSpPr>
              <p:cNvPr id="11" name="Rounded Rectangle 2">
                <a:extLst>
                  <a:ext uri="{FF2B5EF4-FFF2-40B4-BE49-F238E27FC236}">
                    <a16:creationId xmlns:a16="http://schemas.microsoft.com/office/drawing/2014/main" id="{56DED71D-710D-C22F-2110-3FC1B366C9B6}"/>
                  </a:ext>
                </a:extLst>
              </p:cNvPr>
              <p:cNvSpPr/>
              <p:nvPr/>
            </p:nvSpPr>
            <p:spPr>
              <a:xfrm>
                <a:off x="1026998" y="2936618"/>
                <a:ext cx="3030876" cy="1354666"/>
              </a:xfrm>
              <a:prstGeom prst="roundRect">
                <a:avLst/>
              </a:prstGeom>
              <a:solidFill>
                <a:schemeClr val="accent1">
                  <a:lumMod val="40000"/>
                  <a:lumOff val="60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Group"/>
                    </m:oMathParaPr>
                    <m:oMath xmlns:m="http://schemas.openxmlformats.org/officeDocument/2006/math">
                      <m:sSup>
                        <m:sSupPr>
                          <m:ctrlPr>
                            <a:rPr lang="en-US" sz="2000" i="1" dirty="0">
                              <a:solidFill>
                                <a:prstClr val="black"/>
                              </a:solidFill>
                              <a:latin typeface="Cambria Math" panose="02040503050406030204" pitchFamily="18" charset="0"/>
                            </a:rPr>
                          </m:ctrlPr>
                        </m:sSupPr>
                        <m:e>
                          <m:r>
                            <a:rPr lang="en-US" sz="2000" i="1" dirty="0">
                              <a:solidFill>
                                <a:prstClr val="black"/>
                              </a:solidFill>
                              <a:latin typeface="Cambria Math" panose="02040503050406030204" pitchFamily="18" charset="0"/>
                            </a:rPr>
                            <m:t>𝒟</m:t>
                          </m:r>
                        </m:e>
                        <m:sup>
                          <m:r>
                            <a:rPr lang="en-US" sz="2000" b="1" dirty="0">
                              <a:solidFill>
                                <a:prstClr val="black"/>
                              </a:solidFill>
                              <a:latin typeface="Cambria Math" panose="02040503050406030204" pitchFamily="18" charset="0"/>
                            </a:rPr>
                            <m:t>𝐒</m:t>
                          </m:r>
                        </m:sup>
                      </m:sSup>
                      <m:r>
                        <a:rPr lang="en-US" b="0" i="1" dirty="0" smtClean="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b="1">
                                  <a:solidFill>
                                    <a:schemeClr val="tx1"/>
                                  </a:solidFill>
                                  <a:latin typeface="Cambria Math" panose="02040503050406030204" pitchFamily="18" charset="0"/>
                                </a:rPr>
                                <m:t>𝐱</m:t>
                              </m:r>
                            </m:e>
                          </m:acc>
                        </m:e>
                        <m:sup>
                          <m:r>
                            <a:rPr lang="en-US" b="1" i="0" smtClean="0">
                              <a:solidFill>
                                <a:schemeClr val="tx1"/>
                              </a:solidFill>
                              <a:latin typeface="Cambria Math" panose="02040503050406030204" pitchFamily="18" charset="0"/>
                            </a:rPr>
                            <m:t>𝐒</m:t>
                          </m:r>
                        </m:sup>
                      </m:sSup>
                      <m:r>
                        <a:rPr lang="en-US" b="0" dirty="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b="1">
                                  <a:solidFill>
                                    <a:schemeClr val="tx1"/>
                                  </a:solidFill>
                                  <a:latin typeface="Cambria Math" panose="02040503050406030204" pitchFamily="18" charset="0"/>
                                </a:rPr>
                                <m:t>𝐮</m:t>
                              </m:r>
                            </m:e>
                          </m:acc>
                        </m:e>
                        <m:sup>
                          <m:r>
                            <a:rPr lang="en-US" b="1" i="1" smtClean="0">
                              <a:solidFill>
                                <a:schemeClr val="tx1"/>
                              </a:solidFill>
                              <a:latin typeface="Cambria Math" panose="02040503050406030204" pitchFamily="18" charset="0"/>
                            </a:rPr>
                            <m:t>𝑺</m:t>
                          </m:r>
                        </m:sup>
                      </m:sSup>
                      <m:r>
                        <a:rPr lang="en-US" b="1" i="0"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1" name="Rounded Rectangle 2">
                <a:extLst>
                  <a:ext uri="{FF2B5EF4-FFF2-40B4-BE49-F238E27FC236}">
                    <a16:creationId xmlns:a16="http://schemas.microsoft.com/office/drawing/2014/main" id="{56DED71D-710D-C22F-2110-3FC1B366C9B6}"/>
                  </a:ext>
                </a:extLst>
              </p:cNvPr>
              <p:cNvSpPr>
                <a:spLocks noRot="1" noChangeAspect="1" noMove="1" noResize="1" noEditPoints="1" noAdjustHandles="1" noChangeArrowheads="1" noChangeShapeType="1" noTextEdit="1"/>
              </p:cNvSpPr>
              <p:nvPr/>
            </p:nvSpPr>
            <p:spPr>
              <a:xfrm>
                <a:off x="1026998" y="2936618"/>
                <a:ext cx="3030876" cy="1354666"/>
              </a:xfrm>
              <a:prstGeom prst="round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ounded Rectangle 2">
                <a:extLst>
                  <a:ext uri="{FF2B5EF4-FFF2-40B4-BE49-F238E27FC236}">
                    <a16:creationId xmlns:a16="http://schemas.microsoft.com/office/drawing/2014/main" id="{6679F2E4-9F2A-EBB0-FC53-CB0EEFC67C0F}"/>
                  </a:ext>
                </a:extLst>
              </p:cNvPr>
              <p:cNvSpPr/>
              <p:nvPr/>
            </p:nvSpPr>
            <p:spPr>
              <a:xfrm>
                <a:off x="4762821" y="2945414"/>
                <a:ext cx="3030876" cy="1354666"/>
              </a:xfrm>
              <a:prstGeom prst="roundRect">
                <a:avLst/>
              </a:prstGeom>
              <a:solidFill>
                <a:schemeClr val="accent2">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𝒟</m:t>
                          </m:r>
                        </m:e>
                        <m:sub>
                          <m:r>
                            <a:rPr lang="en-US" b="1" i="0" dirty="0" smtClean="0">
                              <a:solidFill>
                                <a:schemeClr val="tx1"/>
                              </a:solidFill>
                              <a:latin typeface="Cambria Math" panose="02040503050406030204" pitchFamily="18" charset="0"/>
                            </a:rPr>
                            <m:t>𝐓</m:t>
                          </m:r>
                        </m:sub>
                      </m:sSub>
                      <m:r>
                        <a:rPr lang="en-US" i="1" dirty="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b="1" i="0" smtClean="0">
                                  <a:solidFill>
                                    <a:schemeClr val="tx1"/>
                                  </a:solidFill>
                                  <a:latin typeface="Cambria Math" panose="02040503050406030204" pitchFamily="18" charset="0"/>
                                </a:rPr>
                                <m:t>𝐱</m:t>
                              </m:r>
                            </m:e>
                          </m:acc>
                        </m:e>
                        <m:sup>
                          <m:r>
                            <a:rPr lang="en-US" b="1" i="1" smtClean="0">
                              <a:solidFill>
                                <a:schemeClr val="tx1"/>
                              </a:solidFill>
                              <a:latin typeface="Cambria Math" panose="02040503050406030204" pitchFamily="18" charset="0"/>
                            </a:rPr>
                            <m:t>𝑻</m:t>
                          </m:r>
                        </m:sup>
                      </m:sSup>
                      <m:r>
                        <a:rPr lang="en-US" b="1" dirty="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b="1">
                                  <a:solidFill>
                                    <a:schemeClr val="tx1"/>
                                  </a:solidFill>
                                  <a:latin typeface="Cambria Math" panose="02040503050406030204" pitchFamily="18" charset="0"/>
                                </a:rPr>
                                <m:t>𝐮</m:t>
                              </m:r>
                            </m:e>
                          </m:acc>
                        </m:e>
                        <m:sup>
                          <m:r>
                            <a:rPr lang="en-US" b="1" i="1" smtClean="0">
                              <a:solidFill>
                                <a:schemeClr val="tx1"/>
                              </a:solidFill>
                              <a:latin typeface="Cambria Math" panose="02040503050406030204" pitchFamily="18" charset="0"/>
                            </a:rPr>
                            <m:t>𝑻</m:t>
                          </m:r>
                        </m:sup>
                      </m:sSup>
                      <m:r>
                        <a:rPr lang="en-US" b="1" dirty="0">
                          <a:solidFill>
                            <a:schemeClr val="tx1"/>
                          </a:solidFill>
                          <a:latin typeface="Cambria Math" panose="02040503050406030204" pitchFamily="18" charset="0"/>
                        </a:rPr>
                        <m:t>}</m:t>
                      </m:r>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r>
                        <m:rPr>
                          <m:sty m:val="p"/>
                        </m:rPr>
                        <a:rPr lang="en-US" dirty="0">
                          <a:solidFill>
                            <a:schemeClr val="tx1"/>
                          </a:solidFill>
                          <a:latin typeface="Cambria Math" panose="02040503050406030204" pitchFamily="18" charset="0"/>
                        </a:rPr>
                        <m:t>dim</m:t>
                      </m:r>
                      <m:r>
                        <a:rPr lang="en-US" i="1" dirty="0">
                          <a:solidFill>
                            <a:schemeClr val="tx1"/>
                          </a:solidFill>
                          <a:latin typeface="Cambria Math" panose="02040503050406030204" pitchFamily="18" charset="0"/>
                        </a:rPr>
                        <m:t>⁡(</m:t>
                      </m:r>
                      <m:sSup>
                        <m:sSupPr>
                          <m:ctrlPr>
                            <a:rPr lang="en-US" i="1" dirty="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𝒟</m:t>
                          </m:r>
                        </m:e>
                        <m:sup>
                          <m:r>
                            <a:rPr lang="en-US" b="1" i="0" dirty="0" smtClean="0">
                              <a:solidFill>
                                <a:schemeClr val="tx1"/>
                              </a:solidFill>
                              <a:latin typeface="Cambria Math" panose="02040503050406030204" pitchFamily="18" charset="0"/>
                            </a:rPr>
                            <m:t>𝐓</m:t>
                          </m:r>
                        </m:sup>
                      </m:sSup>
                      <m:r>
                        <a:rPr lang="en-US" i="1" dirty="0">
                          <a:solidFill>
                            <a:schemeClr val="tx1"/>
                          </a:solidFill>
                          <a:latin typeface="Cambria Math" panose="02040503050406030204" pitchFamily="18" charset="0"/>
                        </a:rPr>
                        <m:t>)≪</m:t>
                      </m:r>
                      <m:r>
                        <m:rPr>
                          <m:sty m:val="p"/>
                        </m:rPr>
                        <a:rPr lang="en-US" b="0" i="0" dirty="0" smtClean="0">
                          <a:solidFill>
                            <a:schemeClr val="tx1"/>
                          </a:solidFill>
                          <a:latin typeface="Cambria Math" panose="02040503050406030204" pitchFamily="18" charset="0"/>
                        </a:rPr>
                        <m:t>dim</m:t>
                      </m:r>
                      <m:r>
                        <a:rPr lang="en-US" b="0" i="1" dirty="0" smtClean="0">
                          <a:solidFill>
                            <a:schemeClr val="tx1"/>
                          </a:solidFill>
                          <a:latin typeface="Cambria Math" panose="02040503050406030204" pitchFamily="18" charset="0"/>
                        </a:rPr>
                        <m:t>⁡(</m:t>
                      </m:r>
                      <m:sSup>
                        <m:sSupPr>
                          <m:ctrlPr>
                            <a:rPr lang="en-US" i="1" dirty="0" smtClean="0">
                              <a:solidFill>
                                <a:schemeClr val="tx1"/>
                              </a:solidFill>
                              <a:latin typeface="Cambria Math" panose="02040503050406030204" pitchFamily="18" charset="0"/>
                            </a:rPr>
                          </m:ctrlPr>
                        </m:sSupPr>
                        <m:e>
                          <m:r>
                            <a:rPr lang="en-US" i="1" dirty="0">
                              <a:solidFill>
                                <a:schemeClr val="tx1"/>
                              </a:solidFill>
                              <a:latin typeface="Cambria Math" panose="02040503050406030204" pitchFamily="18" charset="0"/>
                            </a:rPr>
                            <m:t>𝒟</m:t>
                          </m:r>
                        </m:e>
                        <m:sup>
                          <m:r>
                            <a:rPr lang="en-US" b="1" dirty="0">
                              <a:solidFill>
                                <a:schemeClr val="tx1"/>
                              </a:solidFill>
                              <a:latin typeface="Cambria Math" panose="02040503050406030204" pitchFamily="18" charset="0"/>
                            </a:rPr>
                            <m:t>𝐒</m:t>
                          </m:r>
                        </m:sup>
                      </m:sSup>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8" name="Rounded Rectangle 2">
                <a:extLst>
                  <a:ext uri="{FF2B5EF4-FFF2-40B4-BE49-F238E27FC236}">
                    <a16:creationId xmlns:a16="http://schemas.microsoft.com/office/drawing/2014/main" id="{6679F2E4-9F2A-EBB0-FC53-CB0EEFC67C0F}"/>
                  </a:ext>
                </a:extLst>
              </p:cNvPr>
              <p:cNvSpPr>
                <a:spLocks noRot="1" noChangeAspect="1" noMove="1" noResize="1" noEditPoints="1" noAdjustHandles="1" noChangeArrowheads="1" noChangeShapeType="1" noTextEdit="1"/>
              </p:cNvSpPr>
              <p:nvPr/>
            </p:nvSpPr>
            <p:spPr>
              <a:xfrm>
                <a:off x="4762821" y="2945414"/>
                <a:ext cx="3030876" cy="1354666"/>
              </a:xfrm>
              <a:prstGeom prst="round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ounded Rectangle 2">
                <a:extLst>
                  <a:ext uri="{FF2B5EF4-FFF2-40B4-BE49-F238E27FC236}">
                    <a16:creationId xmlns:a16="http://schemas.microsoft.com/office/drawing/2014/main" id="{C2810CDD-14FC-6252-1CC3-9C626520EFBC}"/>
                  </a:ext>
                </a:extLst>
              </p:cNvPr>
              <p:cNvSpPr/>
              <p:nvPr/>
            </p:nvSpPr>
            <p:spPr>
              <a:xfrm>
                <a:off x="1026998" y="4379977"/>
                <a:ext cx="3030876" cy="1354666"/>
              </a:xfrm>
              <a:prstGeom prst="roundRect">
                <a:avLst/>
              </a:prstGeom>
              <a:solidFill>
                <a:schemeClr val="accent1">
                  <a:lumMod val="40000"/>
                  <a:lumOff val="60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14:m>
                  <m:oMathPara xmlns:m="http://schemas.openxmlformats.org/officeDocument/2006/math">
                    <m:oMathParaPr>
                      <m:jc m:val="center"/>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acc>
                            <m:accPr>
                              <m:chr m:val="̃"/>
                              <m:ctrlPr>
                                <a:rPr lang="en-US" b="0" i="1" dirty="0" smtClean="0">
                                  <a:solidFill>
                                    <a:schemeClr val="tx1"/>
                                  </a:solidFill>
                                  <a:latin typeface="Cambria Math" panose="02040503050406030204" pitchFamily="18" charset="0"/>
                                </a:rPr>
                              </m:ctrlPr>
                            </m:accPr>
                            <m:e>
                              <m:r>
                                <a:rPr lang="en-US" b="1" i="0" dirty="0" smtClean="0">
                                  <a:solidFill>
                                    <a:schemeClr val="tx1"/>
                                  </a:solidFill>
                                  <a:latin typeface="Cambria Math" panose="02040503050406030204" pitchFamily="18" charset="0"/>
                                </a:rPr>
                                <m:t>𝐱</m:t>
                              </m:r>
                            </m:e>
                          </m:acc>
                        </m:e>
                        <m:sub>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r>
                            <m:rPr>
                              <m:sty m:val="p"/>
                            </m:rPr>
                            <a:rPr lang="el-GR">
                              <a:solidFill>
                                <a:schemeClr val="tx1"/>
                              </a:solidFill>
                              <a:latin typeface="Cambria Math" panose="02040503050406030204" pitchFamily="18" charset="0"/>
                            </a:rPr>
                            <m:t>Φ</m:t>
                          </m:r>
                        </m:e>
                        <m:sup>
                          <m:r>
                            <a:rPr lang="en-US" b="1">
                              <a:solidFill>
                                <a:schemeClr val="tx1"/>
                              </a:solidFill>
                              <a:latin typeface="Cambria Math" panose="02040503050406030204" pitchFamily="18" charset="0"/>
                            </a:rPr>
                            <m:t>𝐒</m:t>
                          </m:r>
                        </m:sup>
                      </m:sSup>
                      <m:d>
                        <m:dPr>
                          <m:ctrlPr>
                            <a:rPr lang="en-US" i="1" dirty="0">
                              <a:solidFill>
                                <a:schemeClr val="tx1"/>
                              </a:solidFill>
                              <a:latin typeface="Cambria Math" panose="02040503050406030204" pitchFamily="18" charset="0"/>
                            </a:rPr>
                          </m:ctrlPr>
                        </m:dPr>
                        <m:e>
                          <m:r>
                            <a:rPr lang="en-US" b="1" dirty="0">
                              <a:solidFill>
                                <a:schemeClr val="tx1"/>
                              </a:solidFill>
                              <a:latin typeface="Cambria Math" panose="02040503050406030204" pitchFamily="18" charset="0"/>
                            </a:rPr>
                            <m:t>𝐱</m:t>
                          </m:r>
                          <m:r>
                            <a:rPr lang="en-US" i="1" dirty="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𝐮</m:t>
                          </m:r>
                          <m:r>
                            <a:rPr lang="en-US" i="1" dirty="0">
                              <a:solidFill>
                                <a:schemeClr val="tx1"/>
                              </a:solidFill>
                              <a:latin typeface="Cambria Math" panose="02040503050406030204" pitchFamily="18" charset="0"/>
                            </a:rPr>
                            <m:t>,</m:t>
                          </m:r>
                          <m:sSup>
                            <m:sSupPr>
                              <m:ctrlPr>
                                <a:rPr lang="en-US" b="1" i="1" dirty="0" smtClean="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𝝅</m:t>
                              </m:r>
                            </m:e>
                            <m:sup>
                              <m:r>
                                <a:rPr lang="en-US" b="1" i="0" dirty="0" smtClean="0">
                                  <a:solidFill>
                                    <a:schemeClr val="tx1"/>
                                  </a:solidFill>
                                  <a:latin typeface="Cambria Math" panose="02040503050406030204" pitchFamily="18" charset="0"/>
                                </a:rPr>
                                <m:t>𝐒</m:t>
                              </m:r>
                            </m:sup>
                          </m:sSup>
                        </m:e>
                      </m:d>
                    </m:oMath>
                  </m:oMathPara>
                </a14:m>
                <a:endParaRPr lang="en-US" dirty="0">
                  <a:solidFill>
                    <a:schemeClr val="tx1"/>
                  </a:solidFill>
                </a:endParaRPr>
              </a:p>
            </p:txBody>
          </p:sp>
        </mc:Choice>
        <mc:Fallback xmlns="">
          <p:sp>
            <p:nvSpPr>
              <p:cNvPr id="39" name="Rounded Rectangle 2">
                <a:extLst>
                  <a:ext uri="{FF2B5EF4-FFF2-40B4-BE49-F238E27FC236}">
                    <a16:creationId xmlns:a16="http://schemas.microsoft.com/office/drawing/2014/main" id="{C2810CDD-14FC-6252-1CC3-9C626520EFBC}"/>
                  </a:ext>
                </a:extLst>
              </p:cNvPr>
              <p:cNvSpPr>
                <a:spLocks noRot="1" noChangeAspect="1" noMove="1" noResize="1" noEditPoints="1" noAdjustHandles="1" noChangeArrowheads="1" noChangeShapeType="1" noTextEdit="1"/>
              </p:cNvSpPr>
              <p:nvPr/>
            </p:nvSpPr>
            <p:spPr>
              <a:xfrm>
                <a:off x="1026998" y="4379977"/>
                <a:ext cx="3030876" cy="1354666"/>
              </a:xfrm>
              <a:prstGeom prst="round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ounded Rectangle 2">
                <a:extLst>
                  <a:ext uri="{FF2B5EF4-FFF2-40B4-BE49-F238E27FC236}">
                    <a16:creationId xmlns:a16="http://schemas.microsoft.com/office/drawing/2014/main" id="{DD57C3C5-88DB-AC1F-0EEC-A5256D86BF26}"/>
                  </a:ext>
                </a:extLst>
              </p:cNvPr>
              <p:cNvSpPr/>
              <p:nvPr/>
            </p:nvSpPr>
            <p:spPr>
              <a:xfrm>
                <a:off x="4762821" y="4401036"/>
                <a:ext cx="3030876" cy="1354666"/>
              </a:xfrm>
              <a:prstGeom prst="roundRect">
                <a:avLst/>
              </a:prstGeom>
              <a:solidFill>
                <a:schemeClr val="accent2">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14:m>
                  <m:oMathPara xmlns:m="http://schemas.openxmlformats.org/officeDocument/2006/math">
                    <m:oMathParaPr>
                      <m:jc m:val="center"/>
                    </m:oMathParaPr>
                    <m:oMath xmlns:m="http://schemas.openxmlformats.org/officeDocument/2006/math">
                      <m:sSub>
                        <m:sSubPr>
                          <m:ctrlPr>
                            <a:rPr lang="en-US" b="1" i="1" dirty="0" smtClean="0">
                              <a:solidFill>
                                <a:schemeClr val="tx1"/>
                              </a:solidFill>
                              <a:latin typeface="Cambria Math" panose="02040503050406030204" pitchFamily="18" charset="0"/>
                            </a:rPr>
                          </m:ctrlPr>
                        </m:sSubPr>
                        <m:e>
                          <m:acc>
                            <m:accPr>
                              <m:chr m:val="̃"/>
                              <m:ctrlPr>
                                <a:rPr lang="en-US" b="0" i="1" dirty="0" smtClean="0">
                                  <a:solidFill>
                                    <a:schemeClr val="tx1"/>
                                  </a:solidFill>
                                  <a:latin typeface="Cambria Math" panose="02040503050406030204" pitchFamily="18" charset="0"/>
                                </a:rPr>
                              </m:ctrlPr>
                            </m:accPr>
                            <m:e>
                              <m:r>
                                <a:rPr lang="en-US" b="1" i="0" dirty="0" smtClean="0">
                                  <a:solidFill>
                                    <a:schemeClr val="tx1"/>
                                  </a:solidFill>
                                  <a:latin typeface="Cambria Math" panose="02040503050406030204" pitchFamily="18" charset="0"/>
                                </a:rPr>
                                <m:t>𝐱</m:t>
                              </m:r>
                            </m:e>
                          </m:acc>
                        </m:e>
                        <m:sub>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r>
                            <m:rPr>
                              <m:sty m:val="p"/>
                            </m:rPr>
                            <a:rPr lang="el-GR">
                              <a:solidFill>
                                <a:schemeClr val="tx1"/>
                              </a:solidFill>
                              <a:latin typeface="Cambria Math" panose="02040503050406030204" pitchFamily="18" charset="0"/>
                            </a:rPr>
                            <m:t>Φ</m:t>
                          </m:r>
                        </m:e>
                        <m:sup>
                          <m:r>
                            <a:rPr lang="en-US" b="1" i="0" smtClean="0">
                              <a:solidFill>
                                <a:schemeClr val="tx1"/>
                              </a:solidFill>
                              <a:latin typeface="Cambria Math" panose="02040503050406030204" pitchFamily="18" charset="0"/>
                            </a:rPr>
                            <m:t>𝐓</m:t>
                          </m:r>
                        </m:sup>
                      </m:sSup>
                      <m:d>
                        <m:dPr>
                          <m:ctrlPr>
                            <a:rPr lang="en-US" i="1" dirty="0">
                              <a:solidFill>
                                <a:schemeClr val="tx1"/>
                              </a:solidFill>
                              <a:latin typeface="Cambria Math" panose="02040503050406030204" pitchFamily="18" charset="0"/>
                            </a:rPr>
                          </m:ctrlPr>
                        </m:dPr>
                        <m:e>
                          <m:r>
                            <a:rPr lang="en-US" b="1" dirty="0">
                              <a:solidFill>
                                <a:schemeClr val="tx1"/>
                              </a:solidFill>
                              <a:latin typeface="Cambria Math" panose="02040503050406030204" pitchFamily="18" charset="0"/>
                            </a:rPr>
                            <m:t>𝐱</m:t>
                          </m:r>
                          <m:r>
                            <a:rPr lang="en-US" i="1" dirty="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𝐮</m:t>
                          </m:r>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i="1" dirty="0">
                                  <a:solidFill>
                                    <a:schemeClr val="tx1"/>
                                  </a:solidFill>
                                  <a:latin typeface="Cambria Math" panose="02040503050406030204" pitchFamily="18" charset="0"/>
                                </a:rPr>
                                <m:t>𝝅</m:t>
                              </m:r>
                            </m:e>
                            <m:sup>
                              <m:r>
                                <a:rPr lang="en-US" b="1" dirty="0">
                                  <a:solidFill>
                                    <a:schemeClr val="tx1"/>
                                  </a:solidFill>
                                  <a:latin typeface="Cambria Math" panose="02040503050406030204" pitchFamily="18" charset="0"/>
                                </a:rPr>
                                <m:t>𝐓</m:t>
                              </m:r>
                            </m:sup>
                          </m:sSup>
                        </m:e>
                      </m:d>
                    </m:oMath>
                  </m:oMathPara>
                </a14:m>
                <a:endParaRPr lang="en-US" dirty="0">
                  <a:solidFill>
                    <a:schemeClr val="tx1"/>
                  </a:solidFill>
                </a:endParaRPr>
              </a:p>
            </p:txBody>
          </p:sp>
        </mc:Choice>
        <mc:Fallback xmlns="">
          <p:sp>
            <p:nvSpPr>
              <p:cNvPr id="40" name="Rounded Rectangle 2">
                <a:extLst>
                  <a:ext uri="{FF2B5EF4-FFF2-40B4-BE49-F238E27FC236}">
                    <a16:creationId xmlns:a16="http://schemas.microsoft.com/office/drawing/2014/main" id="{DD57C3C5-88DB-AC1F-0EEC-A5256D86BF26}"/>
                  </a:ext>
                </a:extLst>
              </p:cNvPr>
              <p:cNvSpPr>
                <a:spLocks noRot="1" noChangeAspect="1" noMove="1" noResize="1" noEditPoints="1" noAdjustHandles="1" noChangeArrowheads="1" noChangeShapeType="1" noTextEdit="1"/>
              </p:cNvSpPr>
              <p:nvPr/>
            </p:nvSpPr>
            <p:spPr>
              <a:xfrm>
                <a:off x="4762821" y="4401036"/>
                <a:ext cx="3030876" cy="1354666"/>
              </a:xfrm>
              <a:prstGeom prst="roundRect">
                <a:avLst/>
              </a:prstGeom>
              <a:blipFill>
                <a:blip r:embed="rId7"/>
                <a:stretch>
                  <a:fillRect/>
                </a:stretch>
              </a:blipFill>
              <a:ln>
                <a:noFill/>
              </a:ln>
            </p:spPr>
            <p:txBody>
              <a:bodyPr/>
              <a:lstStyle/>
              <a:p>
                <a:r>
                  <a:rPr lang="en-US">
                    <a:noFill/>
                  </a:rPr>
                  <a:t> </a:t>
                </a:r>
              </a:p>
            </p:txBody>
          </p:sp>
        </mc:Fallback>
      </mc:AlternateContent>
      <p:sp>
        <p:nvSpPr>
          <p:cNvPr id="43" name="TextBox 42">
            <a:extLst>
              <a:ext uri="{FF2B5EF4-FFF2-40B4-BE49-F238E27FC236}">
                <a16:creationId xmlns:a16="http://schemas.microsoft.com/office/drawing/2014/main" id="{1520AD64-5CB1-BEA7-2091-048AA5B70006}"/>
              </a:ext>
            </a:extLst>
          </p:cNvPr>
          <p:cNvSpPr txBox="1"/>
          <p:nvPr/>
        </p:nvSpPr>
        <p:spPr>
          <a:xfrm>
            <a:off x="7793696" y="1491146"/>
            <a:ext cx="4174257" cy="1323439"/>
          </a:xfrm>
          <a:prstGeom prst="rect">
            <a:avLst/>
          </a:prstGeom>
          <a:noFill/>
        </p:spPr>
        <p:txBody>
          <a:bodyPr wrap="square" rtlCol="0">
            <a:spAutoFit/>
          </a:bodyPr>
          <a:lstStyle/>
          <a:p>
            <a:r>
              <a:rPr lang="en-US" sz="2000" b="1" dirty="0"/>
              <a:t>Assumption</a:t>
            </a:r>
            <a:endParaRPr lang="en-US" sz="2000" dirty="0"/>
          </a:p>
          <a:p>
            <a:pPr marL="285750" indent="-285750">
              <a:buFont typeface="Arial" panose="020B0604020202020204" pitchFamily="34" charset="0"/>
              <a:buChar char="•"/>
            </a:pPr>
            <a:r>
              <a:rPr lang="en-US" sz="2000" dirty="0"/>
              <a:t>The two systems are similar but not identical</a:t>
            </a:r>
          </a:p>
          <a:p>
            <a:pPr marL="800100" lvl="1" indent="-342900">
              <a:buFont typeface="Wingdings" pitchFamily="2" charset="2"/>
              <a:buChar char="q"/>
            </a:pPr>
            <a:r>
              <a:rPr lang="en-US" sz="2000" dirty="0"/>
              <a:t>Quantify similarity</a:t>
            </a:r>
          </a:p>
        </p:txBody>
      </p:sp>
      <p:sp>
        <p:nvSpPr>
          <p:cNvPr id="7" name="TextBox 6">
            <a:extLst>
              <a:ext uri="{FF2B5EF4-FFF2-40B4-BE49-F238E27FC236}">
                <a16:creationId xmlns:a16="http://schemas.microsoft.com/office/drawing/2014/main" id="{441154CE-52BD-B781-64EE-CD8AC05613A7}"/>
              </a:ext>
            </a:extLst>
          </p:cNvPr>
          <p:cNvSpPr txBox="1"/>
          <p:nvPr/>
        </p:nvSpPr>
        <p:spPr>
          <a:xfrm>
            <a:off x="1690856" y="997907"/>
            <a:ext cx="1703159" cy="400110"/>
          </a:xfrm>
          <a:prstGeom prst="rect">
            <a:avLst/>
          </a:prstGeom>
          <a:noFill/>
        </p:spPr>
        <p:txBody>
          <a:bodyPr wrap="none" rtlCol="0">
            <a:spAutoFit/>
          </a:bodyPr>
          <a:lstStyle/>
          <a:p>
            <a:r>
              <a:rPr lang="en-US" sz="2000" b="1" i="1" u="sng" dirty="0"/>
              <a:t>Source</a:t>
            </a:r>
            <a:r>
              <a:rPr lang="en-US" sz="2000" b="1" i="1" dirty="0"/>
              <a:t> System</a:t>
            </a:r>
            <a:endParaRPr lang="en-US" sz="2000" b="1" i="1" u="sng" dirty="0"/>
          </a:p>
        </p:txBody>
      </p:sp>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B43F2208-86DB-13BB-7E13-40248DB07394}"/>
                  </a:ext>
                </a:extLst>
              </p:cNvPr>
              <p:cNvSpPr/>
              <p:nvPr/>
            </p:nvSpPr>
            <p:spPr>
              <a:xfrm>
                <a:off x="4762821" y="1491146"/>
                <a:ext cx="3030876" cy="1353312"/>
              </a:xfrm>
              <a:prstGeom prst="roundRect">
                <a:avLst/>
              </a:prstGeom>
              <a:solidFill>
                <a:schemeClr val="accent2">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lang="en-US" i="1" dirty="0" smtClean="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𝑑</m:t>
                          </m:r>
                        </m:num>
                        <m:den>
                          <m:r>
                            <a:rPr lang="en-US" i="1" dirty="0">
                              <a:solidFill>
                                <a:schemeClr val="tx1"/>
                              </a:solidFill>
                              <a:latin typeface="Cambria Math" panose="02040503050406030204" pitchFamily="18" charset="0"/>
                            </a:rPr>
                            <m:t>𝑑𝑡</m:t>
                          </m:r>
                        </m:den>
                      </m:f>
                      <m:r>
                        <a:rPr lang="en-US" b="1" dirty="0">
                          <a:solidFill>
                            <a:schemeClr val="tx1"/>
                          </a:solidFill>
                          <a:latin typeface="Cambria Math" panose="02040503050406030204" pitchFamily="18" charset="0"/>
                        </a:rPr>
                        <m:t>𝐱</m:t>
                      </m:r>
                      <m:d>
                        <m:dPr>
                          <m:ctrlPr>
                            <a:rPr lang="en-US" i="1" dirty="0" smtClean="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𝑡</m:t>
                          </m:r>
                        </m:e>
                      </m:d>
                      <m:r>
                        <a:rPr lang="en-US" i="1" dirty="0">
                          <a:solidFill>
                            <a:schemeClr val="tx1"/>
                          </a:solidFill>
                          <a:latin typeface="Cambria Math" panose="02040503050406030204" pitchFamily="18" charset="0"/>
                        </a:rPr>
                        <m:t>=</m:t>
                      </m:r>
                      <m:sSup>
                        <m:sSupPr>
                          <m:ctrlPr>
                            <a:rPr lang="en-US" sz="2000" b="1" i="1" dirty="0">
                              <a:solidFill>
                                <a:prstClr val="black"/>
                              </a:solidFill>
                              <a:latin typeface="Cambria Math" panose="02040503050406030204" pitchFamily="18" charset="0"/>
                            </a:rPr>
                          </m:ctrlPr>
                        </m:sSupPr>
                        <m:e>
                          <m:r>
                            <a:rPr lang="en-US" sz="2000" b="1" dirty="0">
                              <a:solidFill>
                                <a:prstClr val="black"/>
                              </a:solidFill>
                              <a:latin typeface="Cambria Math" panose="02040503050406030204" pitchFamily="18" charset="0"/>
                            </a:rPr>
                            <m:t>𝐟</m:t>
                          </m:r>
                        </m:e>
                        <m:sup>
                          <m:r>
                            <a:rPr lang="en-US" sz="2000" b="1" i="0" dirty="0" smtClean="0">
                              <a:solidFill>
                                <a:prstClr val="black"/>
                              </a:solidFill>
                              <a:latin typeface="Cambria Math" panose="02040503050406030204" pitchFamily="18" charset="0"/>
                            </a:rPr>
                            <m:t>𝐓</m:t>
                          </m:r>
                        </m:sup>
                      </m:sSup>
                      <m:d>
                        <m:dPr>
                          <m:ctrlPr>
                            <a:rPr lang="en-US" i="1" dirty="0">
                              <a:solidFill>
                                <a:schemeClr val="tx1"/>
                              </a:solidFill>
                              <a:latin typeface="Cambria Math" panose="02040503050406030204" pitchFamily="18" charset="0"/>
                            </a:rPr>
                          </m:ctrlPr>
                        </m:dPr>
                        <m:e>
                          <m:r>
                            <a:rPr lang="en-US" b="1" dirty="0">
                              <a:solidFill>
                                <a:schemeClr val="tx1"/>
                              </a:solidFill>
                              <a:latin typeface="Cambria Math" panose="02040503050406030204" pitchFamily="18" charset="0"/>
                            </a:rPr>
                            <m:t>𝐱</m:t>
                          </m:r>
                          <m:r>
                            <a:rPr lang="en-US" i="1" dirty="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𝐮</m:t>
                          </m:r>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dirty="0">
                                  <a:solidFill>
                                    <a:schemeClr val="tx1"/>
                                  </a:solidFill>
                                  <a:latin typeface="Cambria Math" panose="02040503050406030204" pitchFamily="18" charset="0"/>
                                </a:rPr>
                                <m:t>𝐩</m:t>
                              </m:r>
                            </m:e>
                            <m:sup>
                              <m:r>
                                <a:rPr lang="en-US" b="1" dirty="0">
                                  <a:solidFill>
                                    <a:schemeClr val="tx1"/>
                                  </a:solidFill>
                                  <a:latin typeface="Cambria Math" panose="02040503050406030204" pitchFamily="18" charset="0"/>
                                </a:rPr>
                                <m:t>𝐓</m:t>
                              </m:r>
                            </m:sup>
                          </m:sSup>
                        </m:e>
                      </m:d>
                    </m:oMath>
                  </m:oMathPara>
                </a14:m>
                <a:endParaRPr lang="en-US" dirty="0">
                  <a:solidFill>
                    <a:schemeClr val="tx1"/>
                  </a:solidFill>
                </a:endParaRPr>
              </a:p>
            </p:txBody>
          </p:sp>
        </mc:Choice>
        <mc:Fallback xmlns="">
          <p:sp>
            <p:nvSpPr>
              <p:cNvPr id="8" name="Rounded Rectangle 7">
                <a:extLst>
                  <a:ext uri="{FF2B5EF4-FFF2-40B4-BE49-F238E27FC236}">
                    <a16:creationId xmlns:a16="http://schemas.microsoft.com/office/drawing/2014/main" id="{B43F2208-86DB-13BB-7E13-40248DB07394}"/>
                  </a:ext>
                </a:extLst>
              </p:cNvPr>
              <p:cNvSpPr>
                <a:spLocks noRot="1" noChangeAspect="1" noMove="1" noResize="1" noEditPoints="1" noAdjustHandles="1" noChangeArrowheads="1" noChangeShapeType="1" noTextEdit="1"/>
              </p:cNvSpPr>
              <p:nvPr/>
            </p:nvSpPr>
            <p:spPr>
              <a:xfrm>
                <a:off x="4762821" y="1491146"/>
                <a:ext cx="3030876" cy="1353312"/>
              </a:xfrm>
              <a:prstGeom prst="roundRect">
                <a:avLst/>
              </a:prstGeom>
              <a:blipFill>
                <a:blip r:embed="rId8"/>
                <a:stretch>
                  <a:fillRect/>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DE271BFE-86FA-4290-CEF2-3AA2EF0134F8}"/>
              </a:ext>
            </a:extLst>
          </p:cNvPr>
          <p:cNvSpPr txBox="1"/>
          <p:nvPr/>
        </p:nvSpPr>
        <p:spPr>
          <a:xfrm>
            <a:off x="5441010" y="1012898"/>
            <a:ext cx="1674497" cy="400110"/>
          </a:xfrm>
          <a:prstGeom prst="rect">
            <a:avLst/>
          </a:prstGeom>
          <a:noFill/>
        </p:spPr>
        <p:txBody>
          <a:bodyPr wrap="none" rtlCol="0">
            <a:spAutoFit/>
          </a:bodyPr>
          <a:lstStyle/>
          <a:p>
            <a:r>
              <a:rPr lang="en-US" sz="2000" b="1" i="1" u="sng" dirty="0"/>
              <a:t>Target</a:t>
            </a:r>
            <a:r>
              <a:rPr lang="en-US" sz="2000" b="1" i="1" dirty="0"/>
              <a:t> System</a:t>
            </a:r>
            <a:endParaRPr lang="en-US" sz="2000" b="1" i="1" u="sng" dirty="0"/>
          </a:p>
        </p:txBody>
      </p:sp>
      <p:grpSp>
        <p:nvGrpSpPr>
          <p:cNvPr id="12" name="Group 11">
            <a:extLst>
              <a:ext uri="{FF2B5EF4-FFF2-40B4-BE49-F238E27FC236}">
                <a16:creationId xmlns:a16="http://schemas.microsoft.com/office/drawing/2014/main" id="{153AB7E4-AF4E-11E8-C7DC-850DDADB4EF1}"/>
              </a:ext>
            </a:extLst>
          </p:cNvPr>
          <p:cNvGrpSpPr/>
          <p:nvPr/>
        </p:nvGrpSpPr>
        <p:grpSpPr>
          <a:xfrm>
            <a:off x="4117039" y="1384459"/>
            <a:ext cx="548640" cy="4458984"/>
            <a:chOff x="5132406" y="1189566"/>
            <a:chExt cx="548640" cy="4460308"/>
          </a:xfrm>
        </p:grpSpPr>
        <p:cxnSp>
          <p:nvCxnSpPr>
            <p:cNvPr id="13" name="Straight Connector 12">
              <a:extLst>
                <a:ext uri="{FF2B5EF4-FFF2-40B4-BE49-F238E27FC236}">
                  <a16:creationId xmlns:a16="http://schemas.microsoft.com/office/drawing/2014/main" id="{D0A40923-9E14-9EE2-A68A-DE0BE6E768FD}"/>
                </a:ext>
              </a:extLst>
            </p:cNvPr>
            <p:cNvCxnSpPr>
              <a:cxnSpLocks/>
            </p:cNvCxnSpPr>
            <p:nvPr/>
          </p:nvCxnSpPr>
          <p:spPr>
            <a:xfrm>
              <a:off x="5406726" y="1189566"/>
              <a:ext cx="0" cy="178551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87A80AA-F909-D089-15F6-97E1F3B83012}"/>
                </a:ext>
              </a:extLst>
            </p:cNvPr>
            <p:cNvGrpSpPr/>
            <p:nvPr/>
          </p:nvGrpSpPr>
          <p:grpSpPr>
            <a:xfrm>
              <a:off x="5132406" y="3144970"/>
              <a:ext cx="548640" cy="548640"/>
              <a:chOff x="5174936" y="2732734"/>
              <a:chExt cx="548640" cy="548640"/>
            </a:xfrm>
          </p:grpSpPr>
          <p:sp>
            <p:nvSpPr>
              <p:cNvPr id="16" name="Oval 15">
                <a:extLst>
                  <a:ext uri="{FF2B5EF4-FFF2-40B4-BE49-F238E27FC236}">
                    <a16:creationId xmlns:a16="http://schemas.microsoft.com/office/drawing/2014/main" id="{DD984F7B-855B-AC72-414E-77279A8F77CD}"/>
                  </a:ext>
                </a:extLst>
              </p:cNvPr>
              <p:cNvSpPr/>
              <p:nvPr/>
            </p:nvSpPr>
            <p:spPr>
              <a:xfrm>
                <a:off x="5174936" y="2732734"/>
                <a:ext cx="548640" cy="548640"/>
              </a:xfrm>
              <a:prstGeom prst="ellips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evron 62">
                <a:extLst>
                  <a:ext uri="{FF2B5EF4-FFF2-40B4-BE49-F238E27FC236}">
                    <a16:creationId xmlns:a16="http://schemas.microsoft.com/office/drawing/2014/main" id="{798DDF4A-C284-7580-789A-A4070598A79A}"/>
                  </a:ext>
                </a:extLst>
              </p:cNvPr>
              <p:cNvSpPr/>
              <p:nvPr/>
            </p:nvSpPr>
            <p:spPr>
              <a:xfrm>
                <a:off x="5315441" y="2839786"/>
                <a:ext cx="267630" cy="31223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5" name="Straight Connector 14">
              <a:extLst>
                <a:ext uri="{FF2B5EF4-FFF2-40B4-BE49-F238E27FC236}">
                  <a16:creationId xmlns:a16="http://schemas.microsoft.com/office/drawing/2014/main" id="{5DF9C4A2-8A44-6176-331F-D91F545D7975}"/>
                </a:ext>
              </a:extLst>
            </p:cNvPr>
            <p:cNvCxnSpPr>
              <a:cxnSpLocks/>
            </p:cNvCxnSpPr>
            <p:nvPr/>
          </p:nvCxnSpPr>
          <p:spPr>
            <a:xfrm>
              <a:off x="5406726" y="3863503"/>
              <a:ext cx="0" cy="178637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E75C14-B95C-D6CA-7355-F90E98207D48}"/>
                  </a:ext>
                </a:extLst>
              </p:cNvPr>
              <p:cNvSpPr txBox="1"/>
              <p:nvPr/>
            </p:nvSpPr>
            <p:spPr>
              <a:xfrm>
                <a:off x="7800642" y="4379977"/>
                <a:ext cx="4174257" cy="1650708"/>
              </a:xfrm>
              <a:prstGeom prst="rect">
                <a:avLst/>
              </a:prstGeom>
              <a:noFill/>
            </p:spPr>
            <p:txBody>
              <a:bodyPr wrap="square" rtlCol="0">
                <a:spAutoFit/>
              </a:bodyPr>
              <a:lstStyle/>
              <a:p>
                <a:r>
                  <a:rPr lang="en-US" sz="2000" b="1" dirty="0"/>
                  <a:t>Hypotheses</a:t>
                </a:r>
                <a:endParaRPr lang="en-US" sz="2000" dirty="0">
                  <a:latin typeface="Cambria Math" panose="02040503050406030204" pitchFamily="18" charset="0"/>
                </a:endParaRPr>
              </a:p>
              <a:p>
                <a:pPr marL="285750" indent="-285750">
                  <a:buFont typeface="Arial" panose="020B0604020202020204" pitchFamily="34" charset="0"/>
                  <a:buChar char="•"/>
                </a:pPr>
                <a:r>
                  <a:rPr lang="en-US" sz="2000" dirty="0"/>
                  <a:t>The structure of the network </a:t>
                </a:r>
                <a14:m>
                  <m:oMath xmlns:m="http://schemas.openxmlformats.org/officeDocument/2006/math">
                    <m:sSup>
                      <m:sSupPr>
                        <m:ctrlPr>
                          <a:rPr lang="en-US" sz="2000" b="1" i="1">
                            <a:latin typeface="Cambria Math" panose="02040503050406030204" pitchFamily="18" charset="0"/>
                          </a:rPr>
                        </m:ctrlPr>
                      </m:sSupPr>
                      <m:e>
                        <m:r>
                          <m:rPr>
                            <m:sty m:val="p"/>
                          </m:rPr>
                          <a:rPr lang="el-GR" sz="2000">
                            <a:latin typeface="Cambria Math" panose="02040503050406030204" pitchFamily="18" charset="0"/>
                          </a:rPr>
                          <m:t>Φ</m:t>
                        </m:r>
                      </m:e>
                      <m:sup>
                        <m:r>
                          <a:rPr lang="en-US" sz="2000" b="1">
                            <a:latin typeface="Cambria Math" panose="02040503050406030204" pitchFamily="18" charset="0"/>
                          </a:rPr>
                          <m:t>𝐓</m:t>
                        </m:r>
                      </m:sup>
                    </m:sSup>
                    <m:r>
                      <a:rPr lang="en-US" sz="2000" b="1" i="1">
                        <a:latin typeface="Cambria Math" panose="02040503050406030204" pitchFamily="18" charset="0"/>
                      </a:rPr>
                      <m:t> </m:t>
                    </m:r>
                  </m:oMath>
                </a14:m>
                <a:r>
                  <a:rPr lang="en-US" sz="2000" dirty="0"/>
                  <a:t>is the same as</a:t>
                </a:r>
                <a14:m>
                  <m:oMath xmlns:m="http://schemas.openxmlformats.org/officeDocument/2006/math">
                    <m:sSup>
                      <m:sSupPr>
                        <m:ctrlPr>
                          <a:rPr lang="en-US" sz="2000" b="1" i="1">
                            <a:latin typeface="Cambria Math" panose="02040503050406030204" pitchFamily="18" charset="0"/>
                          </a:rPr>
                        </m:ctrlPr>
                      </m:sSupPr>
                      <m:e>
                        <m:r>
                          <a:rPr lang="en-US" sz="2000" b="0" i="0" smtClean="0">
                            <a:latin typeface="Cambria Math" panose="02040503050406030204" pitchFamily="18" charset="0"/>
                          </a:rPr>
                          <m:t> </m:t>
                        </m:r>
                        <m:r>
                          <m:rPr>
                            <m:sty m:val="p"/>
                          </m:rPr>
                          <a:rPr lang="el-GR" sz="2000">
                            <a:latin typeface="Cambria Math" panose="02040503050406030204" pitchFamily="18" charset="0"/>
                          </a:rPr>
                          <m:t>Φ</m:t>
                        </m:r>
                      </m:e>
                      <m:sup>
                        <m:r>
                          <a:rPr lang="en-US" sz="2000" b="1">
                            <a:latin typeface="Cambria Math" panose="02040503050406030204" pitchFamily="18" charset="0"/>
                          </a:rPr>
                          <m:t>𝐒</m:t>
                        </m:r>
                      </m:sup>
                    </m:sSup>
                  </m:oMath>
                </a14:m>
                <a:endParaRPr lang="en-US" sz="2000" b="1"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p>
                      <m:sSupPr>
                        <m:ctrlPr>
                          <a:rPr lang="en-US" sz="2000" b="1" i="1" dirty="0">
                            <a:latin typeface="Cambria Math" panose="02040503050406030204" pitchFamily="18" charset="0"/>
                          </a:rPr>
                        </m:ctrlPr>
                      </m:sSupPr>
                      <m:e>
                        <m:r>
                          <a:rPr lang="en-US" sz="2000" b="1" i="1" dirty="0">
                            <a:latin typeface="Cambria Math" panose="02040503050406030204" pitchFamily="18" charset="0"/>
                          </a:rPr>
                          <m:t>𝝅</m:t>
                        </m:r>
                      </m:e>
                      <m:sup>
                        <m:r>
                          <a:rPr lang="en-US" sz="2000" b="1" dirty="0">
                            <a:latin typeface="Cambria Math" panose="02040503050406030204" pitchFamily="18" charset="0"/>
                          </a:rPr>
                          <m:t>𝐒</m:t>
                        </m:r>
                      </m:sup>
                    </m:sSup>
                    <m:r>
                      <a:rPr lang="en-US" sz="2000" b="1" i="1" dirty="0">
                        <a:latin typeface="Cambria Math" panose="02040503050406030204" pitchFamily="18" charset="0"/>
                      </a:rPr>
                      <m:t> </m:t>
                    </m:r>
                  </m:oMath>
                </a14:m>
                <a:r>
                  <a:rPr lang="en-US" sz="2000" dirty="0"/>
                  <a:t>is a good starting point for finding </a:t>
                </a:r>
                <a14:m>
                  <m:oMath xmlns:m="http://schemas.openxmlformats.org/officeDocument/2006/math">
                    <m:sSup>
                      <m:sSupPr>
                        <m:ctrlPr>
                          <a:rPr lang="en-US" sz="2000" b="1" i="1" dirty="0">
                            <a:latin typeface="Cambria Math" panose="02040503050406030204" pitchFamily="18" charset="0"/>
                          </a:rPr>
                        </m:ctrlPr>
                      </m:sSupPr>
                      <m:e>
                        <m:r>
                          <a:rPr lang="en-US" sz="2000" b="1" i="1" dirty="0">
                            <a:latin typeface="Cambria Math" panose="02040503050406030204" pitchFamily="18" charset="0"/>
                          </a:rPr>
                          <m:t>𝝅</m:t>
                        </m:r>
                      </m:e>
                      <m:sup>
                        <m:r>
                          <a:rPr lang="en-US" sz="2000" b="1" dirty="0">
                            <a:latin typeface="Cambria Math" panose="02040503050406030204" pitchFamily="18" charset="0"/>
                          </a:rPr>
                          <m:t>𝐓</m:t>
                        </m:r>
                      </m:sup>
                    </m:sSup>
                  </m:oMath>
                </a14:m>
                <a:endParaRPr lang="en-US" sz="2000" dirty="0"/>
              </a:p>
            </p:txBody>
          </p:sp>
        </mc:Choice>
        <mc:Fallback xmlns="">
          <p:sp>
            <p:nvSpPr>
              <p:cNvPr id="18" name="TextBox 17">
                <a:extLst>
                  <a:ext uri="{FF2B5EF4-FFF2-40B4-BE49-F238E27FC236}">
                    <a16:creationId xmlns:a16="http://schemas.microsoft.com/office/drawing/2014/main" id="{9AE75C14-B95C-D6CA-7355-F90E98207D48}"/>
                  </a:ext>
                </a:extLst>
              </p:cNvPr>
              <p:cNvSpPr txBox="1">
                <a:spLocks noRot="1" noChangeAspect="1" noMove="1" noResize="1" noEditPoints="1" noAdjustHandles="1" noChangeArrowheads="1" noChangeShapeType="1" noTextEdit="1"/>
              </p:cNvSpPr>
              <p:nvPr/>
            </p:nvSpPr>
            <p:spPr>
              <a:xfrm>
                <a:off x="7800642" y="4379977"/>
                <a:ext cx="4174257" cy="1650708"/>
              </a:xfrm>
              <a:prstGeom prst="rect">
                <a:avLst/>
              </a:prstGeom>
              <a:blipFill>
                <a:blip r:embed="rId9"/>
                <a:stretch>
                  <a:fillRect l="-1608" t="-2222" b="-5926"/>
                </a:stretch>
              </a:blipFill>
            </p:spPr>
            <p:txBody>
              <a:bodyPr/>
              <a:lstStyle/>
              <a:p>
                <a:r>
                  <a:rPr lang="en-US">
                    <a:noFill/>
                  </a:rPr>
                  <a:t> </a:t>
                </a:r>
              </a:p>
            </p:txBody>
          </p:sp>
        </mc:Fallback>
      </mc:AlternateContent>
    </p:spTree>
    <p:extLst>
      <p:ext uri="{BB962C8B-B14F-4D97-AF65-F5344CB8AC3E}">
        <p14:creationId xmlns:p14="http://schemas.microsoft.com/office/powerpoint/2010/main" val="247792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261C-08B3-6796-B752-8771EEEDEB20}"/>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D800627-D3E5-2DF0-FDE2-CCD5909054EE}"/>
              </a:ext>
            </a:extLst>
          </p:cNvPr>
          <p:cNvSpPr/>
          <p:nvPr/>
        </p:nvSpPr>
        <p:spPr>
          <a:xfrm>
            <a:off x="448235" y="3680310"/>
            <a:ext cx="5585012" cy="2491890"/>
          </a:xfrm>
          <a:prstGeom prst="roundRect">
            <a:avLst>
              <a:gd name="adj" fmla="val 4405"/>
            </a:avLst>
          </a:prstGeom>
          <a:solidFill>
            <a:schemeClr val="accent1">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Data Similarity</a:t>
            </a:r>
          </a:p>
          <a:p>
            <a:endParaRPr lang="en-US" dirty="0">
              <a:solidFill>
                <a:schemeClr val="tx1"/>
              </a:solidFill>
            </a:endParaRPr>
          </a:p>
          <a:p>
            <a:r>
              <a:rPr lang="en-US" dirty="0">
                <a:solidFill>
                  <a:schemeClr val="tx1"/>
                </a:solidFill>
              </a:rPr>
              <a:t>Done on a variable by variable basis</a:t>
            </a:r>
          </a:p>
        </p:txBody>
      </p:sp>
      <p:sp>
        <p:nvSpPr>
          <p:cNvPr id="2" name="Title 1">
            <a:extLst>
              <a:ext uri="{FF2B5EF4-FFF2-40B4-BE49-F238E27FC236}">
                <a16:creationId xmlns:a16="http://schemas.microsoft.com/office/drawing/2014/main" id="{520E1E7E-F103-050E-5B6D-BC38AE095941}"/>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96308D-68FC-5BBE-9214-5AA205AD9BC2}"/>
                  </a:ext>
                </a:extLst>
              </p:cNvPr>
              <p:cNvSpPr>
                <a:spLocks noGrp="1"/>
              </p:cNvSpPr>
              <p:nvPr>
                <p:ph idx="1"/>
              </p:nvPr>
            </p:nvSpPr>
            <p:spPr>
              <a:xfrm>
                <a:off x="390709" y="990600"/>
                <a:ext cx="3224092" cy="1155879"/>
              </a:xfrm>
              <a:prstGeom prst="roundRect">
                <a:avLst>
                  <a:gd name="adj" fmla="val 0"/>
                </a:avLst>
              </a:prstGeom>
              <a:noFill/>
            </p:spPr>
            <p:txBody>
              <a:bodyPr/>
              <a:lstStyle/>
              <a:p>
                <a:pPr marL="0" indent="0">
                  <a:buNone/>
                </a:pPr>
                <a:r>
                  <a:rPr lang="en-US" dirty="0"/>
                  <a:t>Given two vectors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a:t>
                </a:r>
              </a:p>
              <a:p>
                <a:pPr marL="0" indent="0" algn="ctr">
                  <a:buNone/>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𝜃</m:t>
                      </m:r>
                      <m:d>
                        <m:dPr>
                          <m:ctrlPr>
                            <a:rPr lang="el-GR"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d>
                            <m:dPr>
                              <m:begChr m:val="|"/>
                              <m:endChr m:val="|"/>
                              <m:ctrlPr>
                                <a:rPr lang="en-US" i="1">
                                  <a:latin typeface="Cambria Math" panose="02040503050406030204" pitchFamily="18" charset="0"/>
                                </a:rPr>
                              </m:ctrlPr>
                            </m:dPr>
                            <m:e>
                              <m:r>
                                <a:rPr lang="en-US" i="1">
                                  <a:latin typeface="Cambria Math" panose="02040503050406030204" pitchFamily="18" charset="0"/>
                                </a:rPr>
                                <m:t>𝑏</m:t>
                              </m:r>
                            </m:e>
                          </m:d>
                        </m:den>
                      </m:f>
                    </m:oMath>
                  </m:oMathPara>
                </a14:m>
                <a:endParaRPr lang="en-US" dirty="0"/>
              </a:p>
            </p:txBody>
          </p:sp>
        </mc:Choice>
        <mc:Fallback xmlns="">
          <p:sp>
            <p:nvSpPr>
              <p:cNvPr id="3" name="Content Placeholder 2">
                <a:extLst>
                  <a:ext uri="{FF2B5EF4-FFF2-40B4-BE49-F238E27FC236}">
                    <a16:creationId xmlns:a16="http://schemas.microsoft.com/office/drawing/2014/main" id="{6C96308D-68FC-5BBE-9214-5AA205AD9BC2}"/>
                  </a:ext>
                </a:extLst>
              </p:cNvPr>
              <p:cNvSpPr>
                <a:spLocks noGrp="1" noRot="1" noChangeAspect="1" noMove="1" noResize="1" noEditPoints="1" noAdjustHandles="1" noChangeArrowheads="1" noChangeShapeType="1" noTextEdit="1"/>
              </p:cNvSpPr>
              <p:nvPr>
                <p:ph idx="1"/>
              </p:nvPr>
            </p:nvSpPr>
            <p:spPr>
              <a:xfrm>
                <a:off x="390709" y="990600"/>
                <a:ext cx="3224092" cy="1155879"/>
              </a:xfrm>
              <a:prstGeom prst="roundRect">
                <a:avLst>
                  <a:gd name="adj" fmla="val 0"/>
                </a:avLst>
              </a:prstGeom>
              <a:blipFill>
                <a:blip r:embed="rId3"/>
                <a:stretch>
                  <a:fillRect l="-1890" t="-58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D8F9E7C-8BB6-74AF-E8B1-D98E78A6D916}"/>
              </a:ext>
            </a:extLst>
          </p:cNvPr>
          <p:cNvSpPr>
            <a:spLocks noGrp="1"/>
          </p:cNvSpPr>
          <p:nvPr>
            <p:ph type="sldNum" sz="quarter" idx="12"/>
          </p:nvPr>
        </p:nvSpPr>
        <p:spPr/>
        <p:txBody>
          <a:bodyPr/>
          <a:lstStyle/>
          <a:p>
            <a:fld id="{1007560D-C660-4FEE-81F4-7F597AF5B804}" type="slidenum">
              <a:rPr lang="en-US" smtClean="0"/>
              <a:t>9</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312778C-661C-15AB-221E-C02A54FE9327}"/>
                  </a:ext>
                </a:extLst>
              </p:cNvPr>
              <p:cNvSpPr txBox="1"/>
              <p:nvPr/>
            </p:nvSpPr>
            <p:spPr>
              <a:xfrm>
                <a:off x="390709" y="2195485"/>
                <a:ext cx="4139381" cy="1229033"/>
              </a:xfrm>
              <a:prstGeom prst="rect">
                <a:avLst/>
              </a:prstGeom>
            </p:spPr>
            <p:txBody>
              <a:bodyPr vert="horz" wrap="none" lIns="91440" tIns="45720" rIns="91440" bIns="45720" rtlCol="0">
                <a:noAutofit/>
              </a:bodyPr>
              <a:lstStyle/>
              <a:p>
                <a14:m>
                  <m:oMath xmlns:m="http://schemas.openxmlformats.org/officeDocument/2006/math">
                    <m:r>
                      <a:rPr lang="el-GR" sz="2000" i="1" smtClean="0">
                        <a:latin typeface="Cambria Math" panose="02040503050406030204" pitchFamily="18" charset="0"/>
                      </a:rPr>
                      <m:t>𝜃</m:t>
                    </m:r>
                    <m:r>
                      <a:rPr lang="en-US" sz="2000" b="0" i="1" smtClean="0">
                        <a:latin typeface="Cambria Math" panose="02040503050406030204" pitchFamily="18" charset="0"/>
                      </a:rPr>
                      <m:t>=1</m:t>
                    </m:r>
                  </m:oMath>
                </a14:m>
                <a:r>
                  <a:rPr lang="en-US" sz="2000" dirty="0"/>
                  <a:t> Perfectly correlated</a:t>
                </a:r>
              </a:p>
              <a:p>
                <a14:m>
                  <m:oMath xmlns:m="http://schemas.openxmlformats.org/officeDocument/2006/math">
                    <m:r>
                      <a:rPr lang="el-GR" sz="2000" i="1">
                        <a:latin typeface="Cambria Math" panose="02040503050406030204" pitchFamily="18" charset="0"/>
                      </a:rPr>
                      <m:t>𝜃</m:t>
                    </m:r>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Uncorrelated</a:t>
                </a:r>
              </a:p>
              <a:p>
                <a14:m>
                  <m:oMath xmlns:m="http://schemas.openxmlformats.org/officeDocument/2006/math">
                    <m:r>
                      <a:rPr lang="el-GR" sz="2000" i="1">
                        <a:latin typeface="Cambria Math" panose="02040503050406030204" pitchFamily="18" charset="0"/>
                      </a:rPr>
                      <m:t>𝜃</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1</m:t>
                    </m:r>
                  </m:oMath>
                </a14:m>
                <a:r>
                  <a:rPr lang="en-US" sz="2000" dirty="0"/>
                  <a:t> Negatively correlated</a:t>
                </a:r>
              </a:p>
              <a:p>
                <a:pPr marL="0" indent="0" algn="l">
                  <a:buFont typeface="Arial" panose="020B0604020202020204" pitchFamily="34" charset="0"/>
                  <a:buNone/>
                </a:pPr>
                <a:endParaRPr lang="en-US" sz="2000" dirty="0"/>
              </a:p>
            </p:txBody>
          </p:sp>
        </mc:Choice>
        <mc:Fallback xmlns="">
          <p:sp>
            <p:nvSpPr>
              <p:cNvPr id="10" name="TextBox 9">
                <a:extLst>
                  <a:ext uri="{FF2B5EF4-FFF2-40B4-BE49-F238E27FC236}">
                    <a16:creationId xmlns:a16="http://schemas.microsoft.com/office/drawing/2014/main" id="{3312778C-661C-15AB-221E-C02A54FE9327}"/>
                  </a:ext>
                </a:extLst>
              </p:cNvPr>
              <p:cNvSpPr txBox="1">
                <a:spLocks noRot="1" noChangeAspect="1" noMove="1" noResize="1" noEditPoints="1" noAdjustHandles="1" noChangeArrowheads="1" noChangeShapeType="1" noTextEdit="1"/>
              </p:cNvSpPr>
              <p:nvPr/>
            </p:nvSpPr>
            <p:spPr>
              <a:xfrm>
                <a:off x="390709" y="2195485"/>
                <a:ext cx="4139381" cy="1229033"/>
              </a:xfrm>
              <a:prstGeom prst="rect">
                <a:avLst/>
              </a:prstGeom>
              <a:blipFill>
                <a:blip r:embed="rId4"/>
                <a:stretch>
                  <a:fillRect t="-2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CB317393-A49C-2896-EE37-727B562962DA}"/>
                  </a:ext>
                </a:extLst>
              </p:cNvPr>
              <p:cNvSpPr/>
              <p:nvPr/>
            </p:nvSpPr>
            <p:spPr>
              <a:xfrm>
                <a:off x="6158755" y="3680310"/>
                <a:ext cx="5642536" cy="2491890"/>
              </a:xfrm>
              <a:prstGeom prst="roundRect">
                <a:avLst>
                  <a:gd name="adj" fmla="val 4405"/>
                </a:avLst>
              </a:prstGeom>
              <a:solidFill>
                <a:srgbClr val="92D05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Functional Similarity</a:t>
                </a:r>
              </a:p>
              <a:p>
                <a:pPr algn="ctr"/>
                <a:endParaRPr lang="en-US" sz="2000" b="1" dirty="0">
                  <a:solidFill>
                    <a:schemeClr val="tx1"/>
                  </a:solidFill>
                </a:endParaRPr>
              </a:p>
              <a:p>
                <a:r>
                  <a:rPr lang="en-US" dirty="0">
                    <a:solidFill>
                      <a:schemeClr val="tx1"/>
                    </a:solidFill>
                  </a:rPr>
                  <a:t>For a given set of inputs </a:t>
                </a:r>
                <a14:m>
                  <m:oMath xmlns:m="http://schemas.openxmlformats.org/officeDocument/2006/math">
                    <m:r>
                      <a:rPr lang="en-US" b="0" i="0" dirty="0" smtClean="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𝐱</m:t>
                    </m:r>
                    <m:r>
                      <a:rPr lang="en-US" i="1" dirty="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𝐮</m:t>
                    </m:r>
                    <m:r>
                      <a:rPr lang="en-US" b="1" i="0" dirty="0" smtClean="0">
                        <a:solidFill>
                          <a:schemeClr val="tx1"/>
                        </a:solidFill>
                        <a:latin typeface="Cambria Math" panose="02040503050406030204" pitchFamily="18" charset="0"/>
                      </a:rPr>
                      <m:t>)</m:t>
                    </m:r>
                  </m:oMath>
                </a14:m>
                <a:r>
                  <a:rPr lang="en-US" dirty="0">
                    <a:solidFill>
                      <a:schemeClr val="tx1"/>
                    </a:solidFill>
                  </a:rPr>
                  <a:t> to two dynamical systems</a:t>
                </a:r>
              </a:p>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m:rPr>
                              <m:sty m:val="p"/>
                            </m:rPr>
                            <a:rPr lang="en-US" b="0" i="0" smtClean="0">
                              <a:solidFill>
                                <a:schemeClr val="tx1"/>
                              </a:solidFill>
                              <a:latin typeface="Cambria Math" panose="02040503050406030204" pitchFamily="18" charset="0"/>
                            </a:rPr>
                            <m:t>f</m:t>
                          </m:r>
                        </m:e>
                        <m:sup>
                          <m:r>
                            <a:rPr lang="en-US" b="1" i="0" smtClean="0">
                              <a:solidFill>
                                <a:schemeClr val="tx1"/>
                              </a:solidFill>
                              <a:latin typeface="Cambria Math" panose="02040503050406030204" pitchFamily="18" charset="0"/>
                            </a:rPr>
                            <m:t>𝐒</m:t>
                          </m:r>
                        </m:sup>
                      </m:sSup>
                      <m:d>
                        <m:dPr>
                          <m:ctrlPr>
                            <a:rPr lang="en-US" i="1" dirty="0">
                              <a:solidFill>
                                <a:schemeClr val="tx1"/>
                              </a:solidFill>
                              <a:latin typeface="Cambria Math" panose="02040503050406030204" pitchFamily="18" charset="0"/>
                            </a:rPr>
                          </m:ctrlPr>
                        </m:dPr>
                        <m:e>
                          <m:r>
                            <a:rPr lang="en-US" b="1" dirty="0">
                              <a:solidFill>
                                <a:schemeClr val="tx1"/>
                              </a:solidFill>
                              <a:latin typeface="Cambria Math" panose="02040503050406030204" pitchFamily="18" charset="0"/>
                            </a:rPr>
                            <m:t>𝐱</m:t>
                          </m:r>
                          <m:r>
                            <a:rPr lang="en-US" i="1" dirty="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𝐮</m:t>
                          </m:r>
                          <m:r>
                            <a:rPr lang="en-US" i="1" dirty="0">
                              <a:solidFill>
                                <a:schemeClr val="tx1"/>
                              </a:solidFill>
                              <a:latin typeface="Cambria Math" panose="02040503050406030204" pitchFamily="18" charset="0"/>
                            </a:rPr>
                            <m:t>,</m:t>
                          </m:r>
                          <m:sSup>
                            <m:sSupPr>
                              <m:ctrlPr>
                                <a:rPr lang="en-US" b="1" i="1" dirty="0" smtClean="0">
                                  <a:solidFill>
                                    <a:schemeClr val="tx1"/>
                                  </a:solidFill>
                                  <a:latin typeface="Cambria Math" panose="02040503050406030204" pitchFamily="18" charset="0"/>
                                </a:rPr>
                              </m:ctrlPr>
                            </m:sSupPr>
                            <m:e>
                              <m:r>
                                <a:rPr lang="en-US" b="1" i="1" dirty="0" smtClean="0">
                                  <a:solidFill>
                                    <a:schemeClr val="tx1"/>
                                  </a:solidFill>
                                  <a:latin typeface="Cambria Math" panose="02040503050406030204" pitchFamily="18" charset="0"/>
                                </a:rPr>
                                <m:t>𝒑</m:t>
                              </m:r>
                            </m:e>
                            <m:sup>
                              <m:r>
                                <a:rPr lang="en-US" b="1" i="0" dirty="0" smtClean="0">
                                  <a:solidFill>
                                    <a:schemeClr val="tx1"/>
                                  </a:solidFill>
                                  <a:latin typeface="Cambria Math" panose="02040503050406030204" pitchFamily="18" charset="0"/>
                                </a:rPr>
                                <m:t>𝐒</m:t>
                              </m:r>
                            </m:sup>
                          </m:sSup>
                        </m:e>
                      </m:d>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r>
                            <m:rPr>
                              <m:sty m:val="p"/>
                            </m:rPr>
                            <a:rPr lang="en-US" b="0" i="0" smtClean="0">
                              <a:solidFill>
                                <a:schemeClr val="tx1"/>
                              </a:solidFill>
                              <a:latin typeface="Cambria Math" panose="02040503050406030204" pitchFamily="18" charset="0"/>
                            </a:rPr>
                            <m:t>f</m:t>
                          </m:r>
                        </m:e>
                        <m:sup>
                          <m:r>
                            <a:rPr lang="en-US" b="1" i="0" smtClean="0">
                              <a:solidFill>
                                <a:schemeClr val="tx1"/>
                              </a:solidFill>
                              <a:latin typeface="Cambria Math" panose="02040503050406030204" pitchFamily="18" charset="0"/>
                            </a:rPr>
                            <m:t>𝐓</m:t>
                          </m:r>
                        </m:sup>
                      </m:sSup>
                      <m:d>
                        <m:dPr>
                          <m:ctrlPr>
                            <a:rPr lang="en-US" i="1" dirty="0">
                              <a:solidFill>
                                <a:schemeClr val="tx1"/>
                              </a:solidFill>
                              <a:latin typeface="Cambria Math" panose="02040503050406030204" pitchFamily="18" charset="0"/>
                            </a:rPr>
                          </m:ctrlPr>
                        </m:dPr>
                        <m:e>
                          <m:r>
                            <a:rPr lang="en-US" b="1" dirty="0">
                              <a:solidFill>
                                <a:schemeClr val="tx1"/>
                              </a:solidFill>
                              <a:latin typeface="Cambria Math" panose="02040503050406030204" pitchFamily="18" charset="0"/>
                            </a:rPr>
                            <m:t>𝐱</m:t>
                          </m:r>
                          <m:r>
                            <a:rPr lang="en-US" i="1" dirty="0">
                              <a:solidFill>
                                <a:schemeClr val="tx1"/>
                              </a:solidFill>
                              <a:latin typeface="Cambria Math" panose="02040503050406030204" pitchFamily="18" charset="0"/>
                            </a:rPr>
                            <m:t>,</m:t>
                          </m:r>
                          <m:r>
                            <a:rPr lang="en-US" b="1" dirty="0">
                              <a:solidFill>
                                <a:schemeClr val="tx1"/>
                              </a:solidFill>
                              <a:latin typeface="Cambria Math" panose="02040503050406030204" pitchFamily="18" charset="0"/>
                            </a:rPr>
                            <m:t>𝐮</m:t>
                          </m:r>
                          <m:r>
                            <a:rPr lang="en-US" i="1" dirty="0">
                              <a:solidFill>
                                <a:schemeClr val="tx1"/>
                              </a:solidFill>
                              <a:latin typeface="Cambria Math" panose="02040503050406030204" pitchFamily="18" charset="0"/>
                            </a:rPr>
                            <m:t>,</m:t>
                          </m:r>
                          <m:sSup>
                            <m:sSupPr>
                              <m:ctrlPr>
                                <a:rPr lang="en-US" b="1" i="1" dirty="0">
                                  <a:solidFill>
                                    <a:schemeClr val="tx1"/>
                                  </a:solidFill>
                                  <a:latin typeface="Cambria Math" panose="02040503050406030204" pitchFamily="18" charset="0"/>
                                </a:rPr>
                              </m:ctrlPr>
                            </m:sSupPr>
                            <m:e>
                              <m:r>
                                <a:rPr lang="en-US" b="1" i="1" dirty="0" smtClean="0">
                                  <a:solidFill>
                                    <a:schemeClr val="tx1"/>
                                  </a:solidFill>
                                  <a:latin typeface="Cambria Math" panose="02040503050406030204" pitchFamily="18" charset="0"/>
                                </a:rPr>
                                <m:t>𝒑</m:t>
                              </m:r>
                            </m:e>
                            <m:sup>
                              <m:r>
                                <a:rPr lang="en-US" b="1" i="0" dirty="0" smtClean="0">
                                  <a:solidFill>
                                    <a:schemeClr val="tx1"/>
                                  </a:solidFill>
                                  <a:latin typeface="Cambria Math" panose="02040503050406030204" pitchFamily="18" charset="0"/>
                                </a:rPr>
                                <m:t>𝐓</m:t>
                              </m:r>
                            </m:sup>
                          </m:sSup>
                        </m:e>
                      </m:d>
                    </m:oMath>
                  </m:oMathPara>
                </a14:m>
                <a:endParaRPr lang="en-US" dirty="0">
                  <a:solidFill>
                    <a:schemeClr val="tx1"/>
                  </a:solidFill>
                </a:endParaRPr>
              </a:p>
              <a:p>
                <a:pPr algn="ctr"/>
                <a:endParaRPr lang="en-US" dirty="0">
                  <a:solidFill>
                    <a:schemeClr val="tx1"/>
                  </a:solidFill>
                </a:endParaRPr>
              </a:p>
              <a:p>
                <a:r>
                  <a:rPr lang="en-US" dirty="0">
                    <a:solidFill>
                      <a:schemeClr val="tx1"/>
                    </a:solidFill>
                  </a:rPr>
                  <a:t>Simulate/sample in discrete time the input and output trajectories and then evaluate similarity using the data</a:t>
                </a:r>
              </a:p>
            </p:txBody>
          </p:sp>
        </mc:Choice>
        <mc:Fallback xmlns="">
          <p:sp>
            <p:nvSpPr>
              <p:cNvPr id="13" name="Rounded Rectangle 12">
                <a:extLst>
                  <a:ext uri="{FF2B5EF4-FFF2-40B4-BE49-F238E27FC236}">
                    <a16:creationId xmlns:a16="http://schemas.microsoft.com/office/drawing/2014/main" id="{CB317393-A49C-2896-EE37-727B562962DA}"/>
                  </a:ext>
                </a:extLst>
              </p:cNvPr>
              <p:cNvSpPr>
                <a:spLocks noRot="1" noChangeAspect="1" noMove="1" noResize="1" noEditPoints="1" noAdjustHandles="1" noChangeArrowheads="1" noChangeShapeType="1" noTextEdit="1"/>
              </p:cNvSpPr>
              <p:nvPr/>
            </p:nvSpPr>
            <p:spPr>
              <a:xfrm>
                <a:off x="6158755" y="3680310"/>
                <a:ext cx="5642536" cy="2491890"/>
              </a:xfrm>
              <a:prstGeom prst="roundRect">
                <a:avLst>
                  <a:gd name="adj" fmla="val 4405"/>
                </a:avLst>
              </a:prstGeom>
              <a:blipFill>
                <a:blip r:embed="rId5"/>
                <a:stretch>
                  <a:fillRect l="-324" b="-2200"/>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BF76DC41-7EA6-87B6-98DC-FA6DBB0C962B}"/>
              </a:ext>
            </a:extLst>
          </p:cNvPr>
          <p:cNvSpPr txBox="1"/>
          <p:nvPr/>
        </p:nvSpPr>
        <p:spPr>
          <a:xfrm>
            <a:off x="6096000" y="990600"/>
            <a:ext cx="5705291" cy="1681316"/>
          </a:xfrm>
          <a:prstGeom prst="rect">
            <a:avLst/>
          </a:prstGeom>
        </p:spPr>
        <p:txBody>
          <a:bodyPr vert="horz" wrap="none" lIns="91440" tIns="45720" rIns="91440" bIns="45720" rtlCol="0">
            <a:noAutofit/>
          </a:bodyPr>
          <a:lstStyle/>
          <a:p>
            <a:r>
              <a:rPr lang="en-US" sz="2000" dirty="0"/>
              <a:t>Some benefits:</a:t>
            </a:r>
          </a:p>
          <a:p>
            <a:pPr marL="285750" indent="-285750">
              <a:buFont typeface="Arial" panose="020B0604020202020204" pitchFamily="34" charset="0"/>
              <a:buChar char="•"/>
            </a:pPr>
            <a:r>
              <a:rPr lang="en-US" sz="2000" dirty="0"/>
              <a:t>Scale, translation independent</a:t>
            </a:r>
          </a:p>
          <a:p>
            <a:pPr marL="285750" indent="-285750">
              <a:buFont typeface="Arial" panose="020B0604020202020204" pitchFamily="34" charset="0"/>
              <a:buChar char="•"/>
            </a:pPr>
            <a:r>
              <a:rPr lang="en-US" sz="2000" dirty="0"/>
              <a:t>Robust to different lengths, high dimensionality </a:t>
            </a:r>
          </a:p>
          <a:p>
            <a:pPr marL="285750" indent="-285750">
              <a:buFont typeface="Arial" panose="020B0604020202020204" pitchFamily="34" charset="0"/>
              <a:buChar char="•"/>
            </a:pPr>
            <a:r>
              <a:rPr lang="en-US" sz="2000" dirty="0"/>
              <a:t>Interpretability</a:t>
            </a:r>
          </a:p>
        </p:txBody>
      </p:sp>
    </p:spTree>
    <p:extLst>
      <p:ext uri="{BB962C8B-B14F-4D97-AF65-F5344CB8AC3E}">
        <p14:creationId xmlns:p14="http://schemas.microsoft.com/office/powerpoint/2010/main" val="122187803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2E75B5"/>
      </a:accent1>
      <a:accent2>
        <a:srgbClr val="C55A11"/>
      </a:accent2>
      <a:accent3>
        <a:srgbClr val="7B7B7B"/>
      </a:accent3>
      <a:accent4>
        <a:srgbClr val="FFC000"/>
      </a:accent4>
      <a:accent5>
        <a:srgbClr val="70AD47"/>
      </a:accent5>
      <a:accent6>
        <a:srgbClr val="6F3B55"/>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Autofit/>
      </a:bodyPr>
      <a:lstStyle>
        <a:defPPr marL="0" indent="0" algn="l">
          <a:buFont typeface="Arial" panose="020B0604020202020204" pitchFamily="34" charset="0"/>
          <a:buNone/>
          <a:defRPr dirty="0" smtClean="0"/>
        </a:defPPr>
      </a:lstStyle>
    </a:txDef>
  </a:objectDefaults>
  <a:extraClrSchemeLst/>
  <a:extLst>
    <a:ext uri="{05A4C25C-085E-4340-85A3-A5531E510DB2}">
      <thm15:themeFamily xmlns:thm15="http://schemas.microsoft.com/office/thememl/2012/main" name="2025.09.03 TWCCC Slides - JEHv2  -  Read-Only" id="{3C7F3790-DEB3-F443-A2AE-24AD38520789}" vid="{38CFB1D8-69C5-0747-AFC9-4DCAD14D29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59877</TotalTime>
  <Words>5936</Words>
  <Application>Microsoft Macintosh PowerPoint</Application>
  <PresentationFormat>Widescreen</PresentationFormat>
  <Paragraphs>670</Paragraphs>
  <Slides>37</Slides>
  <Notes>25</Notes>
  <HiddenSlides>7</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 Rounded MT Bold</vt:lpstr>
      <vt:lpstr>Calibri</vt:lpstr>
      <vt:lpstr>Cambria Math</vt:lpstr>
      <vt:lpstr>Courier New</vt:lpstr>
      <vt:lpstr>Wingdings</vt:lpstr>
      <vt:lpstr>Office Theme</vt:lpstr>
      <vt:lpstr>Some Preliminary Transfer Learning Results for Dynamical Systems</vt:lpstr>
      <vt:lpstr>Chemical Processes are “Copies” of Dynamical Systems</vt:lpstr>
      <vt:lpstr>Most existing TL applications focus on image classification</vt:lpstr>
      <vt:lpstr>Machine learning models of dynamical systems</vt:lpstr>
      <vt:lpstr>Research Problem Formulation</vt:lpstr>
      <vt:lpstr>Example: Damped Spring</vt:lpstr>
      <vt:lpstr>Example: Damped Spring</vt:lpstr>
      <vt:lpstr>Transfer Learning in Dynamical Systems</vt:lpstr>
      <vt:lpstr>Cosine Similarity</vt:lpstr>
      <vt:lpstr>NN Training</vt:lpstr>
      <vt:lpstr>Strategies for updating NN models</vt:lpstr>
      <vt:lpstr>Transfer Learning for Damped Spring</vt:lpstr>
      <vt:lpstr>Transfer Learning for Damped Spring</vt:lpstr>
      <vt:lpstr>Changes to the NN parameters are distributed through the model </vt:lpstr>
      <vt:lpstr>Example: Official TWCCC CSTR </vt:lpstr>
      <vt:lpstr>Example: Official TWCCC CSTR </vt:lpstr>
      <vt:lpstr>Example: Official TWCCC CSTR </vt:lpstr>
      <vt:lpstr>Example: Official TWCCC CSTR </vt:lpstr>
      <vt:lpstr>Changes to the NN parameters are distributed through the model </vt:lpstr>
      <vt:lpstr>Small Changes in NN Parameters Adapt the Model (Source → Target)</vt:lpstr>
      <vt:lpstr>Future Work</vt:lpstr>
      <vt:lpstr>Thank you</vt:lpstr>
      <vt:lpstr>Questions?</vt:lpstr>
      <vt:lpstr>Supplemental Slides</vt:lpstr>
      <vt:lpstr>Damped Spring System: Source Model Training Details</vt:lpstr>
      <vt:lpstr>Damped Spring System: Transfer Learning Details</vt:lpstr>
      <vt:lpstr>Damped Spring System: Full Results</vt:lpstr>
      <vt:lpstr>CSTR System: Initial Training Details</vt:lpstr>
      <vt:lpstr> Multi-stream SEKF</vt:lpstr>
      <vt:lpstr>Hot topic: neural networks in Process Systems Engineering</vt:lpstr>
      <vt:lpstr>How do we measure the similarity of two black-box systems?</vt:lpstr>
      <vt:lpstr>Can we transfer knowledge from the source to a new target?</vt:lpstr>
      <vt:lpstr>When will transfer learning work?</vt:lpstr>
      <vt:lpstr>Example: TCLab Sim2Real</vt:lpstr>
      <vt:lpstr>Example: TCLab Sim2Real</vt:lpstr>
      <vt:lpstr>Example: TCLab Sim2Real</vt:lpstr>
      <vt:lpstr>Example: TCLab Sim2Real</vt:lpstr>
    </vt:vector>
  </TitlesOfParts>
  <Company>McKetta Department of Chemical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Baldea, Michael</dc:creator>
  <cp:lastModifiedBy>Hammond, Joshua E</cp:lastModifiedBy>
  <cp:revision>834</cp:revision>
  <cp:lastPrinted>2019-11-07T20:42:02Z</cp:lastPrinted>
  <dcterms:created xsi:type="dcterms:W3CDTF">2019-11-01T16:02:41Z</dcterms:created>
  <dcterms:modified xsi:type="dcterms:W3CDTF">2025-09-09T14:10:26Z</dcterms:modified>
</cp:coreProperties>
</file>